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011993"/>
        </a:solidFill>
        <a:effectLst/>
        <a:uFillTx/>
        <a:latin typeface="+mj-lt"/>
        <a:ea typeface="+mj-ea"/>
        <a:cs typeface="+mj-cs"/>
        <a:sym typeface="ヒラギノ角ゴ Pro W6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011993"/>
        </a:solidFill>
        <a:effectLst/>
        <a:uFillTx/>
        <a:latin typeface="+mj-lt"/>
        <a:ea typeface="+mj-ea"/>
        <a:cs typeface="+mj-cs"/>
        <a:sym typeface="ヒラギノ角ゴ Pro W6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011993"/>
        </a:solidFill>
        <a:effectLst/>
        <a:uFillTx/>
        <a:latin typeface="+mj-lt"/>
        <a:ea typeface="+mj-ea"/>
        <a:cs typeface="+mj-cs"/>
        <a:sym typeface="ヒラギノ角ゴ Pro W6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011993"/>
        </a:solidFill>
        <a:effectLst/>
        <a:uFillTx/>
        <a:latin typeface="+mj-lt"/>
        <a:ea typeface="+mj-ea"/>
        <a:cs typeface="+mj-cs"/>
        <a:sym typeface="ヒラギノ角ゴ Pro W6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011993"/>
        </a:solidFill>
        <a:effectLst/>
        <a:uFillTx/>
        <a:latin typeface="+mj-lt"/>
        <a:ea typeface="+mj-ea"/>
        <a:cs typeface="+mj-cs"/>
        <a:sym typeface="ヒラギノ角ゴ Pro W6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011993"/>
        </a:solidFill>
        <a:effectLst/>
        <a:uFillTx/>
        <a:latin typeface="+mj-lt"/>
        <a:ea typeface="+mj-ea"/>
        <a:cs typeface="+mj-cs"/>
        <a:sym typeface="ヒラギノ角ゴ Pro W6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011993"/>
        </a:solidFill>
        <a:effectLst/>
        <a:uFillTx/>
        <a:latin typeface="+mj-lt"/>
        <a:ea typeface="+mj-ea"/>
        <a:cs typeface="+mj-cs"/>
        <a:sym typeface="ヒラギノ角ゴ Pro W6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011993"/>
        </a:solidFill>
        <a:effectLst/>
        <a:uFillTx/>
        <a:latin typeface="+mj-lt"/>
        <a:ea typeface="+mj-ea"/>
        <a:cs typeface="+mj-cs"/>
        <a:sym typeface="ヒラギノ角ゴ Pro W6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011993"/>
        </a:solidFill>
        <a:effectLst/>
        <a:uFillTx/>
        <a:latin typeface="+mj-lt"/>
        <a:ea typeface="+mj-ea"/>
        <a:cs typeface="+mj-cs"/>
        <a:sym typeface="ヒラギノ角ゴ Pro W6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C4C6C6"/>
              </a:solidFill>
              <a:prstDash val="solid"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9E8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satOff val="12166"/>
              <a:lumOff val="-13042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FF8FA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728F"/>
              </a:solidFill>
              <a:prstDash val="solid"/>
              <a:miter lim="400000"/>
            </a:ln>
          </a:top>
          <a:bottom>
            <a:ln w="12700" cap="flat">
              <a:solidFill>
                <a:srgbClr val="4F728F"/>
              </a:solidFill>
              <a:prstDash val="solid"/>
              <a:miter lim="400000"/>
            </a:ln>
          </a:bottom>
          <a:insideH>
            <a:ln w="12700" cap="flat">
              <a:solidFill>
                <a:srgbClr val="4F728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4DAD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8EB0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73D59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3C3C1D"/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CFCDBB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6C6C6"/>
              </a:solidFill>
              <a:prstDash val="solid"/>
              <a:miter lim="400000"/>
            </a:ln>
          </a:left>
          <a:right>
            <a:ln w="12700" cap="flat">
              <a:solidFill>
                <a:srgbClr val="C6C6C6"/>
              </a:solidFill>
              <a:prstDash val="solid"/>
              <a:miter lim="400000"/>
            </a:ln>
          </a:right>
          <a:top>
            <a:ln w="12700" cap="flat">
              <a:solidFill>
                <a:srgbClr val="656839"/>
              </a:solidFill>
              <a:prstDash val="solid"/>
              <a:miter lim="400000"/>
            </a:ln>
          </a:top>
          <a:bottom>
            <a:ln w="12700" cap="flat">
              <a:solidFill>
                <a:srgbClr val="3C3C1D"/>
              </a:solidFill>
              <a:prstDash val="solid"/>
              <a:miter lim="400000"/>
            </a:ln>
          </a:bottom>
          <a:insideH>
            <a:ln w="12700" cap="flat">
              <a:solidFill>
                <a:srgbClr val="C6C6C6"/>
              </a:solidFill>
              <a:prstDash val="solid"/>
              <a:miter lim="400000"/>
            </a:ln>
          </a:insideH>
          <a:insideV>
            <a:ln w="12700" cap="flat">
              <a:solidFill>
                <a:srgbClr val="C6C6C6"/>
              </a:solidFill>
              <a:prstDash val="solid"/>
              <a:miter lim="400000"/>
            </a:ln>
          </a:insideV>
        </a:tcBdr>
        <a:fill>
          <a:solidFill>
            <a:srgbClr val="E8E9E8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3C3C1D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AAA485"/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656839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wholeTbl>
    <a:band2H>
      <a:tcTxStyle/>
      <a:tcStyle>
        <a:tcBdr/>
        <a:fill>
          <a:solidFill>
            <a:srgbClr val="E4E4E0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15151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D7766"/>
              </a:solidFill>
              <a:prstDash val="solid"/>
              <a:miter lim="400000"/>
            </a:ln>
          </a:top>
          <a:bottom>
            <a:ln w="12700" cap="flat">
              <a:solidFill>
                <a:srgbClr val="7D7766"/>
              </a:solidFill>
              <a:prstDash val="solid"/>
              <a:miter lim="400000"/>
            </a:ln>
          </a:bottom>
          <a:insideH>
            <a:ln w="12700" cap="flat">
              <a:solidFill>
                <a:srgbClr val="7D77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F8B7E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515151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15151"/>
              </a:solidFill>
              <a:prstDash val="solid"/>
              <a:miter lim="400000"/>
            </a:ln>
          </a:top>
          <a:bottom>
            <a:ln w="254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E5A4C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solidFill>
                <a:srgbClr val="747474"/>
              </a:solidFill>
              <a:prstDash val="solid"/>
              <a:miter lim="400000"/>
            </a:ln>
          </a:insideH>
          <a:insideV>
            <a:ln w="12700" cap="flat">
              <a:solidFill>
                <a:srgbClr val="74747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777777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2D2">
              <a:alpha val="30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C9C9C9"/>
              </a:solidFill>
              <a:prstDash val="solid"/>
              <a:miter lim="400000"/>
            </a:ln>
          </a:top>
          <a:bottom>
            <a:ln w="12700" cap="flat">
              <a:solidFill>
                <a:srgbClr val="C9C9C9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60" d="100"/>
          <a:sy n="60" d="100"/>
        </p:scale>
        <p:origin x="8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>
        <a:latin typeface="ヒラギノ角ゴ Pro W3"/>
        <a:ea typeface="ヒラギノ角ゴ Pro W3"/>
        <a:cs typeface="ヒラギノ角ゴ Pro W3"/>
        <a:sym typeface="ヒラギノ角ゴ Pro W3"/>
      </a:defRPr>
    </a:lvl1pPr>
    <a:lvl2pPr indent="228600" defTabSz="584200" latinLnBrk="0">
      <a:defRPr>
        <a:latin typeface="ヒラギノ角ゴ Pro W3"/>
        <a:ea typeface="ヒラギノ角ゴ Pro W3"/>
        <a:cs typeface="ヒラギノ角ゴ Pro W3"/>
        <a:sym typeface="ヒラギノ角ゴ Pro W3"/>
      </a:defRPr>
    </a:lvl2pPr>
    <a:lvl3pPr indent="457200" defTabSz="584200" latinLnBrk="0">
      <a:defRPr>
        <a:latin typeface="ヒラギノ角ゴ Pro W3"/>
        <a:ea typeface="ヒラギノ角ゴ Pro W3"/>
        <a:cs typeface="ヒラギノ角ゴ Pro W3"/>
        <a:sym typeface="ヒラギノ角ゴ Pro W3"/>
      </a:defRPr>
    </a:lvl3pPr>
    <a:lvl4pPr indent="685800" defTabSz="584200" latinLnBrk="0">
      <a:defRPr>
        <a:latin typeface="ヒラギノ角ゴ Pro W3"/>
        <a:ea typeface="ヒラギノ角ゴ Pro W3"/>
        <a:cs typeface="ヒラギノ角ゴ Pro W3"/>
        <a:sym typeface="ヒラギノ角ゴ Pro W3"/>
      </a:defRPr>
    </a:lvl4pPr>
    <a:lvl5pPr indent="914400" defTabSz="584200" latinLnBrk="0">
      <a:defRPr>
        <a:latin typeface="ヒラギノ角ゴ Pro W3"/>
        <a:ea typeface="ヒラギノ角ゴ Pro W3"/>
        <a:cs typeface="ヒラギノ角ゴ Pro W3"/>
        <a:sym typeface="ヒラギノ角ゴ Pro W3"/>
      </a:defRPr>
    </a:lvl5pPr>
    <a:lvl6pPr indent="1143000" defTabSz="584200" latinLnBrk="0">
      <a:defRPr>
        <a:latin typeface="ヒラギノ角ゴ Pro W3"/>
        <a:ea typeface="ヒラギノ角ゴ Pro W3"/>
        <a:cs typeface="ヒラギノ角ゴ Pro W3"/>
        <a:sym typeface="ヒラギノ角ゴ Pro W3"/>
      </a:defRPr>
    </a:lvl6pPr>
    <a:lvl7pPr indent="1371600" defTabSz="584200" latinLnBrk="0">
      <a:defRPr>
        <a:latin typeface="ヒラギノ角ゴ Pro W3"/>
        <a:ea typeface="ヒラギノ角ゴ Pro W3"/>
        <a:cs typeface="ヒラギノ角ゴ Pro W3"/>
        <a:sym typeface="ヒラギノ角ゴ Pro W3"/>
      </a:defRPr>
    </a:lvl7pPr>
    <a:lvl8pPr indent="1600200" defTabSz="584200" latinLnBrk="0">
      <a:defRPr>
        <a:latin typeface="ヒラギノ角ゴ Pro W3"/>
        <a:ea typeface="ヒラギノ角ゴ Pro W3"/>
        <a:cs typeface="ヒラギノ角ゴ Pro W3"/>
        <a:sym typeface="ヒラギノ角ゴ Pro W3"/>
      </a:defRPr>
    </a:lvl8pPr>
    <a:lvl9pPr indent="1828800" defTabSz="584200" latinLnBrk="0">
      <a:defRPr>
        <a:latin typeface="ヒラギノ角ゴ Pro W3"/>
        <a:ea typeface="ヒラギノ角ゴ Pro W3"/>
        <a:cs typeface="ヒラギノ角ゴ Pro W3"/>
        <a:sym typeface="ヒラギノ角ゴ Pro W3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ページ番号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ワークショップ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35000" y="186209"/>
            <a:ext cx="12700000" cy="498476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2800">
                <a:solidFill>
                  <a:srgbClr val="011993"/>
                </a:solidFill>
              </a:defRPr>
            </a:lvl1pPr>
          </a:lstStyle>
          <a:p>
            <a:r>
              <a:t>セクションタイトル</a:t>
            </a:r>
          </a:p>
        </p:txBody>
      </p:sp>
      <p:sp>
        <p:nvSpPr>
          <p:cNvPr id="22" name="https://www.opslearn.jp/"/>
          <p:cNvSpPr txBox="1"/>
          <p:nvPr/>
        </p:nvSpPr>
        <p:spPr>
          <a:xfrm>
            <a:off x="17145234" y="13103200"/>
            <a:ext cx="5080585" cy="498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>
                <a:solidFill>
                  <a:srgbClr val="7A81FF">
                    <a:alpha val="30000"/>
                  </a:srgbClr>
                </a:solidFill>
              </a:defRPr>
            </a:lvl1pPr>
          </a:lstStyle>
          <a:p>
            <a:r>
              <a:t>https://www.opslearn.jp/</a:t>
            </a:r>
          </a:p>
        </p:txBody>
      </p:sp>
      <p:sp>
        <p:nvSpPr>
          <p:cNvPr id="23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https://www.opslearn.jp/"/>
          <p:cNvSpPr txBox="1"/>
          <p:nvPr/>
        </p:nvSpPr>
        <p:spPr>
          <a:xfrm>
            <a:off x="17145234" y="13103200"/>
            <a:ext cx="5080585" cy="498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>
                <a:solidFill>
                  <a:srgbClr val="7A81FF">
                    <a:alpha val="30000"/>
                  </a:srgbClr>
                </a:solidFill>
              </a:defRPr>
            </a:lvl1pPr>
          </a:lstStyle>
          <a:p>
            <a:r>
              <a:t>https://www.opslearn.jp/</a:t>
            </a:r>
          </a:p>
        </p:txBody>
      </p:sp>
      <p:sp>
        <p:nvSpPr>
          <p:cNvPr id="32" name="タイトルテキスト"/>
          <p:cNvSpPr txBox="1">
            <a:spLocks noGrp="1"/>
          </p:cNvSpPr>
          <p:nvPr>
            <p:ph type="title"/>
          </p:nvPr>
        </p:nvSpPr>
        <p:spPr>
          <a:xfrm>
            <a:off x="0" y="4827847"/>
            <a:ext cx="24384001" cy="1905001"/>
          </a:xfrm>
          <a:prstGeom prst="rect">
            <a:avLst/>
          </a:prstGeom>
          <a:solidFill>
            <a:srgbClr val="011993"/>
          </a:solidFill>
        </p:spPr>
        <p:txBody>
          <a:bodyPr/>
          <a:lstStyle>
            <a:lvl1pPr>
              <a:defRPr sz="6400">
                <a:solidFill>
                  <a:srgbClr val="F8FCFB"/>
                </a:solidFill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33" name="四角形"/>
          <p:cNvSpPr>
            <a:spLocks noGrp="1"/>
          </p:cNvSpPr>
          <p:nvPr>
            <p:ph type="body" sz="quarter" idx="21"/>
          </p:nvPr>
        </p:nvSpPr>
        <p:spPr>
          <a:xfrm>
            <a:off x="0" y="7621847"/>
            <a:ext cx="24384001" cy="1016001"/>
          </a:xfrm>
          <a:prstGeom prst="rect">
            <a:avLst/>
          </a:prstGeom>
        </p:spPr>
        <p:txBody>
          <a:bodyPr anchor="ctr"/>
          <a:lstStyle/>
          <a:p>
            <a:pPr algn="ctr">
              <a:defRPr sz="4800">
                <a:solidFill>
                  <a:srgbClr val="011993"/>
                </a:solidFill>
              </a:defRPr>
            </a:pPr>
            <a:endParaRPr/>
          </a:p>
        </p:txBody>
      </p:sp>
      <p:sp>
        <p:nvSpPr>
          <p:cNvPr id="3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運用設計ラーニング"/>
          <p:cNvSpPr txBox="1"/>
          <p:nvPr/>
        </p:nvSpPr>
        <p:spPr>
          <a:xfrm>
            <a:off x="17720769" y="10797605"/>
            <a:ext cx="4133885" cy="665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>
            <a:normAutofit/>
          </a:bodyPr>
          <a:lstStyle>
            <a:lvl1pPr>
              <a:defRPr sz="3200"/>
            </a:lvl1pPr>
          </a:lstStyle>
          <a:p>
            <a:r>
              <a:t>運用設計ラーニング</a:t>
            </a:r>
          </a:p>
        </p:txBody>
      </p:sp>
      <p:sp>
        <p:nvSpPr>
          <p:cNvPr id="42" name="https://www.opslearn.jp/"/>
          <p:cNvSpPr txBox="1"/>
          <p:nvPr/>
        </p:nvSpPr>
        <p:spPr>
          <a:xfrm>
            <a:off x="17145234" y="13103200"/>
            <a:ext cx="5080585" cy="498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>
                <a:solidFill>
                  <a:srgbClr val="7A81FF">
                    <a:alpha val="30000"/>
                  </a:srgbClr>
                </a:solidFill>
              </a:defRPr>
            </a:lvl1pPr>
          </a:lstStyle>
          <a:p>
            <a:r>
              <a:t>https://www.opslearn.jp/</a:t>
            </a:r>
          </a:p>
        </p:txBody>
      </p:sp>
      <p:sp>
        <p:nvSpPr>
          <p:cNvPr id="43" name="タイトルテキスト"/>
          <p:cNvSpPr txBox="1">
            <a:spLocks noGrp="1"/>
          </p:cNvSpPr>
          <p:nvPr>
            <p:ph type="title"/>
          </p:nvPr>
        </p:nvSpPr>
        <p:spPr>
          <a:xfrm>
            <a:off x="1781571" y="5082244"/>
            <a:ext cx="17780001" cy="1268153"/>
          </a:xfrm>
          <a:prstGeom prst="rect">
            <a:avLst/>
          </a:prstGeom>
        </p:spPr>
        <p:txBody>
          <a:bodyPr/>
          <a:lstStyle>
            <a:lvl1pPr>
              <a:defRPr sz="7200"/>
            </a:lvl1pPr>
          </a:lstStyle>
          <a:p>
            <a:r>
              <a:t>タイトルテキスト</a:t>
            </a:r>
          </a:p>
        </p:txBody>
      </p:sp>
      <p:sp>
        <p:nvSpPr>
          <p:cNvPr id="44" name="四角形"/>
          <p:cNvSpPr/>
          <p:nvPr/>
        </p:nvSpPr>
        <p:spPr>
          <a:xfrm>
            <a:off x="1777146" y="6350000"/>
            <a:ext cx="17780001" cy="50800"/>
          </a:xfrm>
          <a:prstGeom prst="rect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71437" tIns="71437" rIns="71437" bIns="71437" anchor="ctr"/>
          <a:lstStyle/>
          <a:p>
            <a:pPr algn="l" defTabSz="642937">
              <a:defRPr sz="16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/>
          </a:p>
        </p:txBody>
      </p:sp>
      <p:sp>
        <p:nvSpPr>
          <p:cNvPr id="4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タイトル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セッション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35000" y="186209"/>
            <a:ext cx="12700000" cy="498476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2800">
                <a:solidFill>
                  <a:srgbClr val="011993"/>
                </a:solidFill>
              </a:defRPr>
            </a:lvl1pPr>
          </a:lstStyle>
          <a:p>
            <a:r>
              <a:t>セクションタイトル</a:t>
            </a:r>
          </a:p>
        </p:txBody>
      </p:sp>
      <p:sp>
        <p:nvSpPr>
          <p:cNvPr id="53" name="https://www.opslearn.jp/"/>
          <p:cNvSpPr txBox="1"/>
          <p:nvPr/>
        </p:nvSpPr>
        <p:spPr>
          <a:xfrm>
            <a:off x="17145234" y="13103200"/>
            <a:ext cx="5080585" cy="498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>
                <a:solidFill>
                  <a:srgbClr val="7A81FF">
                    <a:alpha val="30000"/>
                  </a:srgbClr>
                </a:solidFill>
              </a:defRPr>
            </a:lvl1pPr>
          </a:lstStyle>
          <a:p>
            <a:r>
              <a:t>https://www.opslearn.jp/</a:t>
            </a:r>
          </a:p>
        </p:txBody>
      </p:sp>
      <p:sp>
        <p:nvSpPr>
          <p:cNvPr id="54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C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ワークショップ"/>
          <p:cNvSpPr txBox="1"/>
          <p:nvPr/>
        </p:nvSpPr>
        <p:spPr>
          <a:xfrm>
            <a:off x="635000" y="186209"/>
            <a:ext cx="12700000" cy="498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/>
          </a:lstStyle>
          <a:p>
            <a:r>
              <a:t>セクションタイトル</a:t>
            </a:r>
          </a:p>
        </p:txBody>
      </p:sp>
      <p:sp>
        <p:nvSpPr>
          <p:cNvPr id="3" name="https://www.opslearn.jp/"/>
          <p:cNvSpPr txBox="1"/>
          <p:nvPr/>
        </p:nvSpPr>
        <p:spPr>
          <a:xfrm>
            <a:off x="17145234" y="13103200"/>
            <a:ext cx="5080585" cy="498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>
                <a:solidFill>
                  <a:srgbClr val="7A81FF">
                    <a:alpha val="30000"/>
                  </a:srgbClr>
                </a:solidFill>
              </a:defRPr>
            </a:lvl1pPr>
          </a:lstStyle>
          <a:p>
            <a:r>
              <a:t>https://www.opslearn.jp/</a:t>
            </a:r>
          </a:p>
        </p:txBody>
      </p:sp>
      <p:sp>
        <p:nvSpPr>
          <p:cNvPr id="4" name="タイトルテキスト"/>
          <p:cNvSpPr txBox="1">
            <a:spLocks noGrp="1"/>
          </p:cNvSpPr>
          <p:nvPr>
            <p:ph type="title"/>
          </p:nvPr>
        </p:nvSpPr>
        <p:spPr>
          <a:xfrm>
            <a:off x="1270000" y="762000"/>
            <a:ext cx="203200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5" name="本文レベル1…"/>
          <p:cNvSpPr txBox="1">
            <a:spLocks noGrp="1"/>
          </p:cNvSpPr>
          <p:nvPr>
            <p:ph type="body" idx="1"/>
          </p:nvPr>
        </p:nvSpPr>
        <p:spPr>
          <a:xfrm>
            <a:off x="13082457" y="7518796"/>
            <a:ext cx="7449872" cy="2223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>
            <a:normAutofit/>
          </a:bodyPr>
          <a:lstStyle>
            <a:lvl2pPr>
              <a:defRPr>
                <a:latin typeface="ヒラギノ角ゴ Pro W3"/>
                <a:ea typeface="ヒラギノ角ゴ Pro W3"/>
                <a:cs typeface="ヒラギノ角ゴ Pro W3"/>
                <a:sym typeface="ヒラギノ角ゴ Pro W3"/>
              </a:defRPr>
            </a:lvl2pPr>
            <a:lvl3pPr algn="r">
              <a:defRPr>
                <a:latin typeface="ヒラギノ角ゴ Pro W3"/>
                <a:ea typeface="ヒラギノ角ゴ Pro W3"/>
                <a:cs typeface="ヒラギノ角ゴ Pro W3"/>
                <a:sym typeface="ヒラギノ角ゴ Pro W3"/>
              </a:defRPr>
            </a:lvl3pPr>
            <a:lvl4pPr>
              <a:defRPr>
                <a:latin typeface="ヒラギノ角ゴ Pro W3"/>
                <a:ea typeface="ヒラギノ角ゴ Pro W3"/>
                <a:cs typeface="ヒラギノ角ゴ Pro W3"/>
                <a:sym typeface="ヒラギノ角ゴ Pro W3"/>
              </a:defRPr>
            </a:lvl4pPr>
            <a:lvl5pPr>
              <a:defRPr>
                <a:latin typeface="ヒラギノ角ゴ Pro W3"/>
                <a:ea typeface="ヒラギノ角ゴ Pro W3"/>
                <a:cs typeface="ヒラギノ角ゴ Pro W3"/>
                <a:sym typeface="ヒラギノ角ゴ Pro W3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22859999" y="13144500"/>
            <a:ext cx="409780" cy="415875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normAutofit/>
          </a:bodyPr>
          <a:lstStyle>
            <a:lvl1pPr algn="r">
              <a:defRPr sz="18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11993"/>
          </a:solidFill>
          <a:uFillTx/>
          <a:latin typeface="+mj-lt"/>
          <a:ea typeface="+mj-ea"/>
          <a:cs typeface="+mj-cs"/>
          <a:sym typeface="ヒラギノ角ゴ Pro W6"/>
        </a:defRPr>
      </a:lvl1pPr>
      <a:lvl2pPr marL="0" marR="0" indent="2286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11993"/>
          </a:solidFill>
          <a:uFillTx/>
          <a:latin typeface="+mj-lt"/>
          <a:ea typeface="+mj-ea"/>
          <a:cs typeface="+mj-cs"/>
          <a:sym typeface="ヒラギノ角ゴ Pro W6"/>
        </a:defRPr>
      </a:lvl2pPr>
      <a:lvl3pPr marL="0" marR="0" indent="4572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11993"/>
          </a:solidFill>
          <a:uFillTx/>
          <a:latin typeface="+mj-lt"/>
          <a:ea typeface="+mj-ea"/>
          <a:cs typeface="+mj-cs"/>
          <a:sym typeface="ヒラギノ角ゴ Pro W6"/>
        </a:defRPr>
      </a:lvl3pPr>
      <a:lvl4pPr marL="0" marR="0" indent="6858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11993"/>
          </a:solidFill>
          <a:uFillTx/>
          <a:latin typeface="+mj-lt"/>
          <a:ea typeface="+mj-ea"/>
          <a:cs typeface="+mj-cs"/>
          <a:sym typeface="ヒラギノ角ゴ Pro W6"/>
        </a:defRPr>
      </a:lvl4pPr>
      <a:lvl5pPr marL="0" marR="0" indent="9144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11993"/>
          </a:solidFill>
          <a:uFillTx/>
          <a:latin typeface="+mj-lt"/>
          <a:ea typeface="+mj-ea"/>
          <a:cs typeface="+mj-cs"/>
          <a:sym typeface="ヒラギノ角ゴ Pro W6"/>
        </a:defRPr>
      </a:lvl5pPr>
      <a:lvl6pPr marL="0" marR="0" indent="11430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11993"/>
          </a:solidFill>
          <a:uFillTx/>
          <a:latin typeface="+mj-lt"/>
          <a:ea typeface="+mj-ea"/>
          <a:cs typeface="+mj-cs"/>
          <a:sym typeface="ヒラギノ角ゴ Pro W6"/>
        </a:defRPr>
      </a:lvl6pPr>
      <a:lvl7pPr marL="0" marR="0" indent="13716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11993"/>
          </a:solidFill>
          <a:uFillTx/>
          <a:latin typeface="+mj-lt"/>
          <a:ea typeface="+mj-ea"/>
          <a:cs typeface="+mj-cs"/>
          <a:sym typeface="ヒラギノ角ゴ Pro W6"/>
        </a:defRPr>
      </a:lvl7pPr>
      <a:lvl8pPr marL="0" marR="0" indent="16002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11993"/>
          </a:solidFill>
          <a:uFillTx/>
          <a:latin typeface="+mj-lt"/>
          <a:ea typeface="+mj-ea"/>
          <a:cs typeface="+mj-cs"/>
          <a:sym typeface="ヒラギノ角ゴ Pro W6"/>
        </a:defRPr>
      </a:lvl8pPr>
      <a:lvl9pPr marL="0" marR="0" indent="18288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11993"/>
          </a:solidFill>
          <a:uFillTx/>
          <a:latin typeface="+mj-lt"/>
          <a:ea typeface="+mj-ea"/>
          <a:cs typeface="+mj-cs"/>
          <a:sym typeface="ヒラギノ角ゴ Pro W6"/>
        </a:defRPr>
      </a:lvl9pPr>
    </p:titleStyle>
    <p:bodyStyle>
      <a:lvl1pPr marL="0" marR="0" indent="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212121"/>
          </a:solidFill>
          <a:uFillTx/>
          <a:latin typeface="+mj-lt"/>
          <a:ea typeface="+mj-ea"/>
          <a:cs typeface="+mj-cs"/>
          <a:sym typeface="ヒラギノ角ゴ Pro W6"/>
        </a:defRPr>
      </a:lvl1pPr>
      <a:lvl2pPr marL="0" marR="0" indent="2286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212121"/>
          </a:solidFill>
          <a:uFillTx/>
          <a:latin typeface="+mj-lt"/>
          <a:ea typeface="+mj-ea"/>
          <a:cs typeface="+mj-cs"/>
          <a:sym typeface="ヒラギノ角ゴ Pro W6"/>
        </a:defRPr>
      </a:lvl2pPr>
      <a:lvl3pPr marL="0" marR="0" indent="4572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212121"/>
          </a:solidFill>
          <a:uFillTx/>
          <a:latin typeface="+mj-lt"/>
          <a:ea typeface="+mj-ea"/>
          <a:cs typeface="+mj-cs"/>
          <a:sym typeface="ヒラギノ角ゴ Pro W6"/>
        </a:defRPr>
      </a:lvl3pPr>
      <a:lvl4pPr marL="0" marR="0" indent="6858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212121"/>
          </a:solidFill>
          <a:uFillTx/>
          <a:latin typeface="+mj-lt"/>
          <a:ea typeface="+mj-ea"/>
          <a:cs typeface="+mj-cs"/>
          <a:sym typeface="ヒラギノ角ゴ Pro W6"/>
        </a:defRPr>
      </a:lvl4pPr>
      <a:lvl5pPr marL="0" marR="0" indent="9144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212121"/>
          </a:solidFill>
          <a:uFillTx/>
          <a:latin typeface="+mj-lt"/>
          <a:ea typeface="+mj-ea"/>
          <a:cs typeface="+mj-cs"/>
          <a:sym typeface="ヒラギノ角ゴ Pro W6"/>
        </a:defRPr>
      </a:lvl5pPr>
      <a:lvl6pPr marL="0" marR="0" indent="11430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212121"/>
          </a:solidFill>
          <a:uFillTx/>
          <a:latin typeface="+mj-lt"/>
          <a:ea typeface="+mj-ea"/>
          <a:cs typeface="+mj-cs"/>
          <a:sym typeface="ヒラギノ角ゴ Pro W6"/>
        </a:defRPr>
      </a:lvl6pPr>
      <a:lvl7pPr marL="0" marR="0" indent="13716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212121"/>
          </a:solidFill>
          <a:uFillTx/>
          <a:latin typeface="+mj-lt"/>
          <a:ea typeface="+mj-ea"/>
          <a:cs typeface="+mj-cs"/>
          <a:sym typeface="ヒラギノ角ゴ Pro W6"/>
        </a:defRPr>
      </a:lvl7pPr>
      <a:lvl8pPr marL="0" marR="0" indent="16002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212121"/>
          </a:solidFill>
          <a:uFillTx/>
          <a:latin typeface="+mj-lt"/>
          <a:ea typeface="+mj-ea"/>
          <a:cs typeface="+mj-cs"/>
          <a:sym typeface="ヒラギノ角ゴ Pro W6"/>
        </a:defRPr>
      </a:lvl8pPr>
      <a:lvl9pPr marL="0" marR="0" indent="18288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212121"/>
          </a:solidFill>
          <a:uFillTx/>
          <a:latin typeface="+mj-lt"/>
          <a:ea typeface="+mj-ea"/>
          <a:cs typeface="+mj-cs"/>
          <a:sym typeface="ヒラギノ角ゴ Pro W6"/>
        </a:defRPr>
      </a:lvl9pPr>
    </p:bodyStyle>
    <p:otherStyle>
      <a:lvl1pPr marL="0" marR="0" indent="0" algn="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運用ダッシュボード (ワークシート)"/>
          <p:cNvSpPr txBox="1">
            <a:spLocks noGrp="1"/>
          </p:cNvSpPr>
          <p:nvPr>
            <p:ph type="title"/>
          </p:nvPr>
        </p:nvSpPr>
        <p:spPr>
          <a:xfrm>
            <a:off x="2540000" y="5082244"/>
            <a:ext cx="17780000" cy="1268153"/>
          </a:xfrm>
          <a:prstGeom prst="rect">
            <a:avLst/>
          </a:prstGeom>
        </p:spPr>
        <p:txBody>
          <a:bodyPr/>
          <a:lstStyle/>
          <a:p>
            <a:r>
              <a:t>運用ダッシュボード (ワークシート)</a:t>
            </a:r>
          </a:p>
        </p:txBody>
      </p:sp>
      <p:sp>
        <p:nvSpPr>
          <p:cNvPr id="65" name="運用設計導入コース (補講ワークショップ)"/>
          <p:cNvSpPr txBox="1"/>
          <p:nvPr/>
        </p:nvSpPr>
        <p:spPr>
          <a:xfrm>
            <a:off x="1781630" y="4313582"/>
            <a:ext cx="10227871" cy="549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200"/>
            </a:lvl1pPr>
          </a:lstStyle>
          <a:p>
            <a:r>
              <a:t>運用設計導入コース (補講ワークショップ)</a:t>
            </a:r>
          </a:p>
        </p:txBody>
      </p:sp>
      <p:sp>
        <p:nvSpPr>
          <p:cNvPr id="66" name="2023-08-31"/>
          <p:cNvSpPr txBox="1"/>
          <p:nvPr/>
        </p:nvSpPr>
        <p:spPr>
          <a:xfrm>
            <a:off x="18527945" y="11727556"/>
            <a:ext cx="2582596" cy="549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3200">
                <a:latin typeface="ヒラギノ角ゴ Pro W3"/>
                <a:ea typeface="ヒラギノ角ゴ Pro W3"/>
                <a:cs typeface="ヒラギノ角ゴ Pro W3"/>
                <a:sym typeface="ヒラギノ角ゴ Pro W3"/>
              </a:defRPr>
            </a:lvl1pPr>
          </a:lstStyle>
          <a:p>
            <a:r>
              <a:t>2023-08-31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運用ダッシュボードの実装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運用ダッシュボードの実装</a:t>
            </a:r>
          </a:p>
        </p:txBody>
      </p:sp>
      <p:sp>
        <p:nvSpPr>
          <p:cNvPr id="69" name="運用ダッシュボードの配置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運用ダッシュボードの配置</a:t>
            </a:r>
          </a:p>
        </p:txBody>
      </p:sp>
      <p:sp>
        <p:nvSpPr>
          <p:cNvPr id="70" name="角丸四角形"/>
          <p:cNvSpPr/>
          <p:nvPr/>
        </p:nvSpPr>
        <p:spPr>
          <a:xfrm>
            <a:off x="5080000" y="2863280"/>
            <a:ext cx="3810000" cy="2855979"/>
          </a:xfrm>
          <a:prstGeom prst="roundRect">
            <a:avLst>
              <a:gd name="adj" fmla="val 6670"/>
            </a:avLst>
          </a:prstGeom>
          <a:solidFill>
            <a:srgbClr val="E0EDD4"/>
          </a:solidFill>
          <a:ln w="50800">
            <a:solidFill>
              <a:srgbClr val="0061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71" name="角丸四角形"/>
          <p:cNvSpPr/>
          <p:nvPr/>
        </p:nvSpPr>
        <p:spPr>
          <a:xfrm>
            <a:off x="15268575" y="2797483"/>
            <a:ext cx="4754934" cy="5765801"/>
          </a:xfrm>
          <a:prstGeom prst="roundRect">
            <a:avLst>
              <a:gd name="adj" fmla="val 4006"/>
            </a:avLst>
          </a:prstGeom>
          <a:solidFill>
            <a:srgbClr val="E0EDD4"/>
          </a:solidFill>
          <a:ln w="50800">
            <a:solidFill>
              <a:srgbClr val="4F8F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72" name="線"/>
          <p:cNvSpPr/>
          <p:nvPr/>
        </p:nvSpPr>
        <p:spPr>
          <a:xfrm>
            <a:off x="8954094" y="4170776"/>
            <a:ext cx="6250386" cy="2"/>
          </a:xfrm>
          <a:prstGeom prst="line">
            <a:avLst/>
          </a:prstGeom>
          <a:ln w="127000">
            <a:solidFill>
              <a:srgbClr val="0056D6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/>
          </a:p>
        </p:txBody>
      </p:sp>
      <p:sp>
        <p:nvSpPr>
          <p:cNvPr id="73" name="分散…"/>
          <p:cNvSpPr/>
          <p:nvPr/>
        </p:nvSpPr>
        <p:spPr>
          <a:xfrm>
            <a:off x="6096000" y="3810000"/>
            <a:ext cx="1701800" cy="939800"/>
          </a:xfrm>
          <a:prstGeom prst="rect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defTabSz="584200">
              <a:defRPr sz="18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分散</a:t>
            </a:r>
          </a:p>
          <a:p>
            <a:pPr defTabSz="584200">
              <a:defRPr sz="18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リポジトリ</a:t>
            </a:r>
          </a:p>
        </p:txBody>
      </p:sp>
      <p:sp>
        <p:nvSpPr>
          <p:cNvPr id="74" name="分散…"/>
          <p:cNvSpPr/>
          <p:nvPr/>
        </p:nvSpPr>
        <p:spPr>
          <a:xfrm>
            <a:off x="16754475" y="3683000"/>
            <a:ext cx="1701800" cy="939800"/>
          </a:xfrm>
          <a:prstGeom prst="rect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defTabSz="584200">
              <a:defRPr sz="18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分散</a:t>
            </a:r>
          </a:p>
          <a:p>
            <a:pPr defTabSz="584200">
              <a:defRPr sz="18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リポジトリ</a:t>
            </a:r>
          </a:p>
        </p:txBody>
      </p:sp>
      <p:sp>
        <p:nvSpPr>
          <p:cNvPr id="75" name="ドキュメンター"/>
          <p:cNvSpPr/>
          <p:nvPr/>
        </p:nvSpPr>
        <p:spPr>
          <a:xfrm>
            <a:off x="9020175" y="11939032"/>
            <a:ext cx="1778000" cy="381001"/>
          </a:xfrm>
          <a:prstGeom prst="rect">
            <a:avLst/>
          </a:prstGeom>
          <a:solidFill>
            <a:srgbClr val="FFFFFF"/>
          </a:solidFill>
          <a:ln w="25400">
            <a:solidFill>
              <a:srgbClr val="001E57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584200">
              <a:defRPr sz="1800" b="1">
                <a:solidFill>
                  <a:srgbClr val="001E57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ドキュメンター</a:t>
            </a:r>
          </a:p>
        </p:txBody>
      </p:sp>
      <p:sp>
        <p:nvSpPr>
          <p:cNvPr id="76" name="利用者"/>
          <p:cNvSpPr/>
          <p:nvPr/>
        </p:nvSpPr>
        <p:spPr>
          <a:xfrm>
            <a:off x="12957175" y="11941484"/>
            <a:ext cx="1003300" cy="381001"/>
          </a:xfrm>
          <a:prstGeom prst="rect">
            <a:avLst/>
          </a:prstGeom>
          <a:solidFill>
            <a:srgbClr val="FFFFFF"/>
          </a:solidFill>
          <a:ln w="25400">
            <a:solidFill>
              <a:srgbClr val="001E57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584200">
              <a:defRPr sz="1800" b="1">
                <a:solidFill>
                  <a:srgbClr val="001E57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利用者</a:t>
            </a:r>
          </a:p>
        </p:txBody>
      </p:sp>
      <p:sp>
        <p:nvSpPr>
          <p:cNvPr id="77" name="線"/>
          <p:cNvSpPr/>
          <p:nvPr/>
        </p:nvSpPr>
        <p:spPr>
          <a:xfrm flipV="1">
            <a:off x="13824569" y="8663116"/>
            <a:ext cx="2085356" cy="1459971"/>
          </a:xfrm>
          <a:prstGeom prst="line">
            <a:avLst/>
          </a:prstGeom>
          <a:ln w="127000">
            <a:solidFill>
              <a:srgbClr val="4F7A28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/>
          </a:p>
        </p:txBody>
      </p:sp>
      <p:sp>
        <p:nvSpPr>
          <p:cNvPr id="78" name="利用"/>
          <p:cNvSpPr/>
          <p:nvPr/>
        </p:nvSpPr>
        <p:spPr>
          <a:xfrm>
            <a:off x="14391276" y="9229422"/>
            <a:ext cx="927101" cy="381001"/>
          </a:xfrm>
          <a:prstGeom prst="rect">
            <a:avLst/>
          </a:prstGeom>
          <a:solidFill>
            <a:srgbClr val="FFFFFF"/>
          </a:solidFill>
          <a:ln w="25400">
            <a:solidFill>
              <a:srgbClr val="4F7A2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584200">
              <a:defRPr sz="1800" b="1">
                <a:solidFill>
                  <a:srgbClr val="38571A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利用</a:t>
            </a:r>
          </a:p>
        </p:txBody>
      </p:sp>
      <p:sp>
        <p:nvSpPr>
          <p:cNvPr id="79" name="運用ダッシュボード"/>
          <p:cNvSpPr/>
          <p:nvPr/>
        </p:nvSpPr>
        <p:spPr>
          <a:xfrm>
            <a:off x="15916275" y="2537134"/>
            <a:ext cx="3421495" cy="4699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 defTabSz="584200">
              <a:buFont typeface="Lucida Grande"/>
              <a:defRPr>
                <a:solidFill>
                  <a:srgbClr val="4F8F00"/>
                </a:solidFill>
              </a:defRPr>
            </a:pPr>
            <a:r>
              <a:t>運用ダッシュボード</a:t>
            </a:r>
          </a:p>
        </p:txBody>
      </p:sp>
      <p:sp>
        <p:nvSpPr>
          <p:cNvPr id="81" name="公開…"/>
          <p:cNvSpPr/>
          <p:nvPr/>
        </p:nvSpPr>
        <p:spPr>
          <a:xfrm>
            <a:off x="16830675" y="6810684"/>
            <a:ext cx="1473200" cy="901701"/>
          </a:xfrm>
          <a:prstGeom prst="rect">
            <a:avLst/>
          </a:prstGeom>
          <a:solidFill>
            <a:srgbClr val="4F7A2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defTabSz="584200">
              <a:defRPr sz="18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公開</a:t>
            </a:r>
          </a:p>
          <a:p>
            <a:pPr defTabSz="584200">
              <a:defRPr sz="18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ドキュメント</a:t>
            </a:r>
          </a:p>
        </p:txBody>
      </p:sp>
      <p:sp>
        <p:nvSpPr>
          <p:cNvPr id="82" name="線"/>
          <p:cNvSpPr/>
          <p:nvPr/>
        </p:nvSpPr>
        <p:spPr>
          <a:xfrm>
            <a:off x="17570515" y="4568180"/>
            <a:ext cx="2" cy="2224408"/>
          </a:xfrm>
          <a:prstGeom prst="line">
            <a:avLst/>
          </a:prstGeom>
          <a:ln w="127000">
            <a:solidFill>
              <a:srgbClr val="0056D6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/>
          </a:p>
        </p:txBody>
      </p:sp>
      <p:grpSp>
        <p:nvGrpSpPr>
          <p:cNvPr id="85" name="グループ"/>
          <p:cNvGrpSpPr/>
          <p:nvPr/>
        </p:nvGrpSpPr>
        <p:grpSpPr>
          <a:xfrm>
            <a:off x="12957175" y="10163484"/>
            <a:ext cx="1016000" cy="1651001"/>
            <a:chOff x="0" y="0"/>
            <a:chExt cx="1016000" cy="1650999"/>
          </a:xfrm>
        </p:grpSpPr>
        <p:sp>
          <p:nvSpPr>
            <p:cNvPr id="83" name="三角形"/>
            <p:cNvSpPr/>
            <p:nvPr/>
          </p:nvSpPr>
          <p:spPr>
            <a:xfrm>
              <a:off x="0" y="634999"/>
              <a:ext cx="1016000" cy="1016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4F8F00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3200">
                  <a:solidFill>
                    <a:srgbClr val="001E57"/>
                  </a:solidFill>
                  <a:latin typeface="ヒラギノ角ゴ Pro W3"/>
                  <a:ea typeface="ヒラギノ角ゴ Pro W3"/>
                  <a:cs typeface="ヒラギノ角ゴ Pro W3"/>
                  <a:sym typeface="ヒラギノ角ゴ Pro W3"/>
                </a:defRPr>
              </a:pPr>
              <a:endParaRPr/>
            </a:p>
          </p:txBody>
        </p:sp>
        <p:sp>
          <p:nvSpPr>
            <p:cNvPr id="84" name="円形"/>
            <p:cNvSpPr/>
            <p:nvPr/>
          </p:nvSpPr>
          <p:spPr>
            <a:xfrm>
              <a:off x="0" y="0"/>
              <a:ext cx="1016000" cy="1016000"/>
            </a:xfrm>
            <a:prstGeom prst="ellipse">
              <a:avLst/>
            </a:prstGeom>
            <a:solidFill>
              <a:srgbClr val="4F8F00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3200">
                  <a:solidFill>
                    <a:srgbClr val="001E57"/>
                  </a:solidFill>
                  <a:latin typeface="ヒラギノ角ゴ Pro W3"/>
                  <a:ea typeface="ヒラギノ角ゴ Pro W3"/>
                  <a:cs typeface="ヒラギノ角ゴ Pro W3"/>
                  <a:sym typeface="ヒラギノ角ゴ Pro W3"/>
                </a:defRPr>
              </a:pPr>
              <a:endParaRPr/>
            </a:p>
          </p:txBody>
        </p:sp>
      </p:grpSp>
      <p:grpSp>
        <p:nvGrpSpPr>
          <p:cNvPr id="88" name="グループ"/>
          <p:cNvGrpSpPr/>
          <p:nvPr/>
        </p:nvGrpSpPr>
        <p:grpSpPr>
          <a:xfrm>
            <a:off x="9401175" y="10163484"/>
            <a:ext cx="1016000" cy="1651001"/>
            <a:chOff x="0" y="0"/>
            <a:chExt cx="1016000" cy="1650999"/>
          </a:xfrm>
        </p:grpSpPr>
        <p:sp>
          <p:nvSpPr>
            <p:cNvPr id="86" name="三角形"/>
            <p:cNvSpPr/>
            <p:nvPr/>
          </p:nvSpPr>
          <p:spPr>
            <a:xfrm>
              <a:off x="0" y="634999"/>
              <a:ext cx="1016000" cy="1016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4F8F00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3200">
                  <a:solidFill>
                    <a:srgbClr val="001E57"/>
                  </a:solidFill>
                  <a:latin typeface="ヒラギノ角ゴ Pro W3"/>
                  <a:ea typeface="ヒラギノ角ゴ Pro W3"/>
                  <a:cs typeface="ヒラギノ角ゴ Pro W3"/>
                  <a:sym typeface="ヒラギノ角ゴ Pro W3"/>
                </a:defRPr>
              </a:pPr>
              <a:endParaRPr/>
            </a:p>
          </p:txBody>
        </p:sp>
        <p:sp>
          <p:nvSpPr>
            <p:cNvPr id="87" name="円形"/>
            <p:cNvSpPr/>
            <p:nvPr/>
          </p:nvSpPr>
          <p:spPr>
            <a:xfrm>
              <a:off x="0" y="0"/>
              <a:ext cx="1016000" cy="1016000"/>
            </a:xfrm>
            <a:prstGeom prst="ellipse">
              <a:avLst/>
            </a:prstGeom>
            <a:solidFill>
              <a:srgbClr val="4F8F00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3200">
                  <a:solidFill>
                    <a:srgbClr val="001E57"/>
                  </a:solidFill>
                  <a:latin typeface="ヒラギノ角ゴ Pro W3"/>
                  <a:ea typeface="ヒラギノ角ゴ Pro W3"/>
                  <a:cs typeface="ヒラギノ角ゴ Pro W3"/>
                  <a:sym typeface="ヒラギノ角ゴ Pro W3"/>
                </a:defRPr>
              </a:pPr>
              <a:endParaRPr/>
            </a:p>
          </p:txBody>
        </p:sp>
      </p:grpSp>
      <p:sp>
        <p:nvSpPr>
          <p:cNvPr id="89" name="線"/>
          <p:cNvSpPr/>
          <p:nvPr/>
        </p:nvSpPr>
        <p:spPr>
          <a:xfrm flipH="1" flipV="1">
            <a:off x="7361217" y="5892948"/>
            <a:ext cx="2261789" cy="4236226"/>
          </a:xfrm>
          <a:prstGeom prst="line">
            <a:avLst/>
          </a:prstGeom>
          <a:ln w="127000">
            <a:solidFill>
              <a:srgbClr val="4F7A28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/>
          </a:p>
        </p:txBody>
      </p:sp>
      <p:sp>
        <p:nvSpPr>
          <p:cNvPr id="90" name="保守"/>
          <p:cNvSpPr/>
          <p:nvPr/>
        </p:nvSpPr>
        <p:spPr>
          <a:xfrm>
            <a:off x="8803276" y="9229422"/>
            <a:ext cx="927101" cy="381001"/>
          </a:xfrm>
          <a:prstGeom prst="rect">
            <a:avLst/>
          </a:prstGeom>
          <a:solidFill>
            <a:srgbClr val="FFFFFF"/>
          </a:solidFill>
          <a:ln w="25400">
            <a:solidFill>
              <a:srgbClr val="4F7A2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584200">
              <a:defRPr sz="1800" b="1">
                <a:solidFill>
                  <a:srgbClr val="38571A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保守</a:t>
            </a:r>
          </a:p>
        </p:txBody>
      </p:sp>
      <p:sp>
        <p:nvSpPr>
          <p:cNvPr id="91" name="高可用性"/>
          <p:cNvSpPr txBox="1"/>
          <p:nvPr/>
        </p:nvSpPr>
        <p:spPr>
          <a:xfrm>
            <a:off x="16768829" y="7936054"/>
            <a:ext cx="1577976" cy="498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>
                <a:solidFill>
                  <a:srgbClr val="4F8F00"/>
                </a:solidFill>
              </a:defRPr>
            </a:lvl1pPr>
          </a:lstStyle>
          <a:p>
            <a:r>
              <a:t>高可用性</a:t>
            </a:r>
          </a:p>
        </p:txBody>
      </p:sp>
      <p:sp>
        <p:nvSpPr>
          <p:cNvPr id="92" name="アクセス経路"/>
          <p:cNvSpPr txBox="1"/>
          <p:nvPr/>
        </p:nvSpPr>
        <p:spPr>
          <a:xfrm>
            <a:off x="12073699" y="8766483"/>
            <a:ext cx="2274952" cy="498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r>
              <a:t>アクセス経路</a:t>
            </a:r>
          </a:p>
        </p:txBody>
      </p:sp>
      <p:sp>
        <p:nvSpPr>
          <p:cNvPr id="93" name="アクセス経路"/>
          <p:cNvSpPr txBox="1"/>
          <p:nvPr/>
        </p:nvSpPr>
        <p:spPr>
          <a:xfrm>
            <a:off x="6231699" y="8766483"/>
            <a:ext cx="2274952" cy="498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r>
              <a:t>アクセス経路</a:t>
            </a:r>
          </a:p>
        </p:txBody>
      </p:sp>
      <p:sp>
        <p:nvSpPr>
          <p:cNvPr id="94" name="アクセス経路"/>
          <p:cNvSpPr txBox="1"/>
          <p:nvPr/>
        </p:nvSpPr>
        <p:spPr>
          <a:xfrm>
            <a:off x="10663999" y="3368983"/>
            <a:ext cx="2274952" cy="498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r>
              <a:rPr dirty="0" err="1"/>
              <a:t>アクセス経路</a:t>
            </a:r>
            <a:endParaRPr dirty="0"/>
          </a:p>
        </p:txBody>
      </p:sp>
      <p:sp>
        <p:nvSpPr>
          <p:cNvPr id="95" name="VCSとの連携"/>
          <p:cNvSpPr txBox="1"/>
          <p:nvPr/>
        </p:nvSpPr>
        <p:spPr>
          <a:xfrm>
            <a:off x="10535589" y="4387446"/>
            <a:ext cx="2393011" cy="498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r>
              <a:t>VCSとの連携</a:t>
            </a:r>
          </a:p>
        </p:txBody>
      </p:sp>
      <p:sp>
        <p:nvSpPr>
          <p:cNvPr id="96" name="永続URL"/>
          <p:cNvSpPr txBox="1"/>
          <p:nvPr/>
        </p:nvSpPr>
        <p:spPr>
          <a:xfrm>
            <a:off x="15998126" y="8764716"/>
            <a:ext cx="1665098" cy="498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>
                <a:solidFill>
                  <a:srgbClr val="4F8F00"/>
                </a:solidFill>
              </a:defRPr>
            </a:lvl1pPr>
          </a:lstStyle>
          <a:p>
            <a:r>
              <a:t>永続URL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運用ダッシュボードの実装 (リーダシップの分担)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運用ダッシュボードの実装 (リーダシップの分担)</a:t>
            </a:r>
          </a:p>
        </p:txBody>
      </p:sp>
      <p:sp>
        <p:nvSpPr>
          <p:cNvPr id="99" name="Owner"/>
          <p:cNvSpPr txBox="1"/>
          <p:nvPr/>
        </p:nvSpPr>
        <p:spPr>
          <a:xfrm>
            <a:off x="2889944" y="3131497"/>
            <a:ext cx="2540001" cy="536576"/>
          </a:xfrm>
          <a:prstGeom prst="rect">
            <a:avLst/>
          </a:prstGeom>
          <a:ln w="38100">
            <a:solidFill>
              <a:srgbClr val="01199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>
                <a:solidFill>
                  <a:srgbClr val="FF7E79"/>
                </a:solidFill>
              </a:defRPr>
            </a:lvl1pPr>
          </a:lstStyle>
          <a:p>
            <a:r>
              <a:t>Owner</a:t>
            </a:r>
          </a:p>
        </p:txBody>
      </p:sp>
      <p:sp>
        <p:nvSpPr>
          <p:cNvPr id="100" name="Writers"/>
          <p:cNvSpPr txBox="1"/>
          <p:nvPr/>
        </p:nvSpPr>
        <p:spPr>
          <a:xfrm>
            <a:off x="2889944" y="8329276"/>
            <a:ext cx="2540001" cy="536576"/>
          </a:xfrm>
          <a:prstGeom prst="rect">
            <a:avLst/>
          </a:prstGeom>
          <a:ln w="38100">
            <a:solidFill>
              <a:srgbClr val="01199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>
                <a:solidFill>
                  <a:srgbClr val="4F8F00"/>
                </a:solidFill>
              </a:defRPr>
            </a:lvl1pPr>
          </a:lstStyle>
          <a:p>
            <a:r>
              <a:t>Writers</a:t>
            </a:r>
          </a:p>
        </p:txBody>
      </p:sp>
      <p:sp>
        <p:nvSpPr>
          <p:cNvPr id="101" name="Readers"/>
          <p:cNvSpPr txBox="1"/>
          <p:nvPr/>
        </p:nvSpPr>
        <p:spPr>
          <a:xfrm>
            <a:off x="2889944" y="10835298"/>
            <a:ext cx="2540001" cy="536576"/>
          </a:xfrm>
          <a:prstGeom prst="rect">
            <a:avLst/>
          </a:prstGeom>
          <a:ln w="38100">
            <a:solidFill>
              <a:srgbClr val="01199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>
                <a:solidFill>
                  <a:srgbClr val="0433FF"/>
                </a:solidFill>
              </a:defRPr>
            </a:lvl1pPr>
          </a:lstStyle>
          <a:p>
            <a:r>
              <a:t>Readers</a:t>
            </a:r>
          </a:p>
        </p:txBody>
      </p:sp>
      <p:sp>
        <p:nvSpPr>
          <p:cNvPr id="102" name="Architect"/>
          <p:cNvSpPr txBox="1"/>
          <p:nvPr/>
        </p:nvSpPr>
        <p:spPr>
          <a:xfrm>
            <a:off x="2889944" y="5730387"/>
            <a:ext cx="2540001" cy="536575"/>
          </a:xfrm>
          <a:prstGeom prst="rect">
            <a:avLst/>
          </a:prstGeom>
          <a:ln w="38100">
            <a:solidFill>
              <a:srgbClr val="01199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>
                <a:solidFill>
                  <a:srgbClr val="FF9300"/>
                </a:solidFill>
              </a:defRPr>
            </a:lvl1pPr>
          </a:lstStyle>
          <a:p>
            <a:r>
              <a:t>Architect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運用ダッシュボードの実装 (マイルストーン)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運用ダッシュボードの実装 (マイルストーン)</a:t>
            </a:r>
          </a:p>
        </p:txBody>
      </p:sp>
      <p:sp>
        <p:nvSpPr>
          <p:cNvPr id="105" name="1st リリース日"/>
          <p:cNvSpPr txBox="1"/>
          <p:nvPr/>
        </p:nvSpPr>
        <p:spPr>
          <a:xfrm>
            <a:off x="2040209" y="3185843"/>
            <a:ext cx="2634819" cy="498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>
            <a:spAutoFit/>
          </a:bodyPr>
          <a:lstStyle>
            <a:lvl1pPr algn="l">
              <a:defRPr>
                <a:solidFill>
                  <a:srgbClr val="FF7E79"/>
                </a:solidFill>
              </a:defRPr>
            </a:lvl1pPr>
          </a:lstStyle>
          <a:p>
            <a:r>
              <a:t>1st リリース日</a:t>
            </a:r>
          </a:p>
        </p:txBody>
      </p:sp>
      <p:sp>
        <p:nvSpPr>
          <p:cNvPr id="106" name="マイルストーン1 (インフラ構築)"/>
          <p:cNvSpPr txBox="1"/>
          <p:nvPr/>
        </p:nvSpPr>
        <p:spPr>
          <a:xfrm>
            <a:off x="3357618" y="5556735"/>
            <a:ext cx="4626077" cy="447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>
            <a:spAutoFit/>
          </a:bodyPr>
          <a:lstStyle>
            <a:lvl1pPr algn="l">
              <a:defRPr sz="2400"/>
            </a:lvl1pPr>
          </a:lstStyle>
          <a:p>
            <a:r>
              <a:t>マイルストーン1 (インフラ構築)</a:t>
            </a:r>
          </a:p>
        </p:txBody>
      </p:sp>
      <p:sp>
        <p:nvSpPr>
          <p:cNvPr id="107" name="マイルストーン2 (最初のコンテンツを内部公開)"/>
          <p:cNvSpPr txBox="1"/>
          <p:nvPr/>
        </p:nvSpPr>
        <p:spPr>
          <a:xfrm>
            <a:off x="3357618" y="8006247"/>
            <a:ext cx="6759677" cy="447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>
            <a:spAutoFit/>
          </a:bodyPr>
          <a:lstStyle>
            <a:lvl1pPr algn="l">
              <a:defRPr sz="2400"/>
            </a:lvl1pPr>
          </a:lstStyle>
          <a:p>
            <a:r>
              <a:t>マイルストーン2 (最初のコンテンツを内部公開)</a:t>
            </a:r>
          </a:p>
        </p:txBody>
      </p:sp>
      <p:sp>
        <p:nvSpPr>
          <p:cNvPr id="108" name="マイルストーン3 (公開の告知)"/>
          <p:cNvSpPr txBox="1"/>
          <p:nvPr/>
        </p:nvSpPr>
        <p:spPr>
          <a:xfrm>
            <a:off x="3357618" y="10455760"/>
            <a:ext cx="4321277" cy="447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>
            <a:spAutoFit/>
          </a:bodyPr>
          <a:lstStyle>
            <a:lvl1pPr algn="l">
              <a:defRPr sz="2400"/>
            </a:lvl1pPr>
          </a:lstStyle>
          <a:p>
            <a:r>
              <a:t>マイルストーン3 (公開の告知)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ModernPortfolio">
  <a:themeElements>
    <a:clrScheme name="ModernPortfolio">
      <a:dk1>
        <a:srgbClr val="FFFFFF"/>
      </a:dk1>
      <a:lt1>
        <a:srgbClr val="011993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ヒラギノ角ゴ Pro W6"/>
        <a:ea typeface="ヒラギノ角ゴ Pro W6"/>
        <a:cs typeface="ヒラギノ角ゴ Pro W6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8100" cap="flat">
          <a:solidFill>
            <a:srgbClr val="01199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ヒラギノ角ゴ Pro W3"/>
            <a:ea typeface="ヒラギノ角ゴ Pro W3"/>
            <a:cs typeface="ヒラギノ角ゴ Pro W3"/>
            <a:sym typeface="ヒラギノ角ゴ Pro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none" spc="0" normalizeH="0" baseline="0">
            <a:ln>
              <a:noFill/>
            </a:ln>
            <a:solidFill>
              <a:srgbClr val="011993"/>
            </a:solidFill>
            <a:effectLst/>
            <a:uFillTx/>
            <a:latin typeface="+mj-lt"/>
            <a:ea typeface="+mj-ea"/>
            <a:cs typeface="+mj-cs"/>
            <a:sym typeface="ヒラギノ角ゴ Pro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ヒラギノ角ゴ Pro W6"/>
        <a:ea typeface="ヒラギノ角ゴ Pro W6"/>
        <a:cs typeface="ヒラギノ角ゴ Pro W6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8100" cap="flat">
          <a:solidFill>
            <a:srgbClr val="01199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ヒラギノ角ゴ Pro W3"/>
            <a:ea typeface="ヒラギノ角ゴ Pro W3"/>
            <a:cs typeface="ヒラギノ角ゴ Pro W3"/>
            <a:sym typeface="ヒラギノ角ゴ Pro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none" spc="0" normalizeH="0" baseline="0">
            <a:ln>
              <a:noFill/>
            </a:ln>
            <a:solidFill>
              <a:srgbClr val="011993"/>
            </a:solidFill>
            <a:effectLst/>
            <a:uFillTx/>
            <a:latin typeface="+mj-lt"/>
            <a:ea typeface="+mj-ea"/>
            <a:cs typeface="+mj-cs"/>
            <a:sym typeface="ヒラギノ角ゴ Pro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Macintosh PowerPoint</Application>
  <PresentationFormat>ユーザー設定</PresentationFormat>
  <Paragraphs>32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ヒラギノ角ゴ Pro W3</vt:lpstr>
      <vt:lpstr>ヒラギノ角ゴ Pro W6</vt:lpstr>
      <vt:lpstr>ヒラギノ角ゴ ProN W3</vt:lpstr>
      <vt:lpstr>Helvetica</vt:lpstr>
      <vt:lpstr>Helvetica Light</vt:lpstr>
      <vt:lpstr>Helvetica Neue</vt:lpstr>
      <vt:lpstr>Lucida Grande</vt:lpstr>
      <vt:lpstr>ModernPortfolio</vt:lpstr>
      <vt:lpstr>運用ダッシュボード (ワークシート)</vt:lpstr>
      <vt:lpstr>運用ダッシュボードの配置</vt:lpstr>
      <vt:lpstr>運用ダッシュボードの実装 (リーダシップの分担)</vt:lpstr>
      <vt:lpstr>運用ダッシュボードの実装 (マイルストーン)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運用ダッシュボード (ワークシート)</dc:title>
  <cp:lastModifiedBy>波田野裕一</cp:lastModifiedBy>
  <cp:revision>1</cp:revision>
  <dcterms:modified xsi:type="dcterms:W3CDTF">2023-08-31T06:44:53Z</dcterms:modified>
</cp:coreProperties>
</file>