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800" b="0" i="0" u="none" strike="noStrike" cap="none" spc="0" normalizeH="0" baseline="0">
        <a:ln>
          <a:noFill/>
        </a:ln>
        <a:solidFill>
          <a:srgbClr val="011993"/>
        </a:solidFill>
        <a:effectLst/>
        <a:uFillTx/>
        <a:latin typeface="+mj-lt"/>
        <a:ea typeface="+mj-ea"/>
        <a:cs typeface="+mj-cs"/>
        <a:sym typeface="ヒラギノ角ゴ Pro W6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satOff val="12166"/>
              <a:lumOff val="-13042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8FA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/>
      <a:tcStyle>
        <a:tcBdr/>
        <a:fill>
          <a:solidFill>
            <a:srgbClr val="E4E4E0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60" d="100"/>
          <a:sy n="60" d="100"/>
        </p:scale>
        <p:origin x="8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1pPr>
    <a:lvl2pPr indent="228600"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2pPr>
    <a:lvl3pPr indent="457200"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3pPr>
    <a:lvl4pPr indent="685800"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4pPr>
    <a:lvl5pPr indent="914400"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5pPr>
    <a:lvl6pPr indent="1143000"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6pPr>
    <a:lvl7pPr indent="1371600"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7pPr>
    <a:lvl8pPr indent="1600200"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8pPr>
    <a:lvl9pPr indent="1828800" defTabSz="584200" latinLnBrk="0">
      <a:defRPr>
        <a:latin typeface="ヒラギノ角ゴ Pro W3"/>
        <a:ea typeface="ヒラギノ角ゴ Pro W3"/>
        <a:cs typeface="ヒラギノ角ゴ Pro W3"/>
        <a:sym typeface="ヒラギノ角ゴ Pro W3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8" name="Shape 16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顧客・ユーザーに対して、「事業継続上の課題解決」というサービスを提供し続けること。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顧客・ユーザーに対して、「事業継続上の課題解決」というサービスを提供し続けること。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0" name="Shape 22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顧客・ユーザーに対して、「事業継続上の課題解決」というサービスを提供し続けること。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7" name="Shape 25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顧客・ユーザーに対して、「事業継続上の課題解決」というサービスを提供し続けること。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9" name="Shape 28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顧客・ユーザーに対して、「事業継続上の課題解決」というサービスを提供し続けること。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2" name="Shape 32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顧客・ユーザーに対して、「事業継続上の課題解決」というサービスを提供し続けること。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テキスト"/>
          <p:cNvSpPr txBox="1">
            <a:spLocks noGrp="1"/>
          </p:cNvSpPr>
          <p:nvPr>
            <p:ph type="title"/>
          </p:nvPr>
        </p:nvSpPr>
        <p:spPr>
          <a:xfrm>
            <a:off x="1270000" y="762000"/>
            <a:ext cx="20320000" cy="1143000"/>
          </a:xfrm>
          <a:prstGeom prst="rect">
            <a:avLst/>
          </a:prstGeom>
        </p:spPr>
        <p:txBody>
          <a:bodyPr anchor="ctr"/>
          <a:lstStyle>
            <a:lvl1pPr>
              <a:defRPr sz="5600">
                <a:solidFill>
                  <a:srgbClr val="011993"/>
                </a:solidFill>
              </a:defRPr>
            </a:lvl1pPr>
          </a:lstStyle>
          <a:p>
            <a:r>
              <a:t>タイトルテキスト</a:t>
            </a:r>
          </a:p>
        </p:txBody>
      </p:sp>
      <p:sp>
        <p:nvSpPr>
          <p:cNvPr id="13" name="セクションタイトル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35000" y="186209"/>
            <a:ext cx="12700000" cy="498476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>
              <a:spcBef>
                <a:spcPts val="0"/>
              </a:spcBef>
              <a:buSzTx/>
              <a:buFontTx/>
              <a:buNone/>
              <a:defRPr>
                <a:latin typeface="+mj-lt"/>
                <a:ea typeface="+mj-ea"/>
                <a:cs typeface="+mj-cs"/>
                <a:sym typeface="ヒラギノ角ゴ Pro W6"/>
              </a:defRPr>
            </a:lvl1pPr>
          </a:lstStyle>
          <a:p>
            <a:r>
              <a:t>セクションタイトル</a:t>
            </a:r>
          </a:p>
        </p:txBody>
      </p:sp>
      <p:sp>
        <p:nvSpPr>
          <p:cNvPr id="1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ページ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四角形"/>
          <p:cNvSpPr>
            <a:spLocks noGrp="1"/>
          </p:cNvSpPr>
          <p:nvPr>
            <p:ph type="body" sz="quarter" idx="21"/>
          </p:nvPr>
        </p:nvSpPr>
        <p:spPr>
          <a:xfrm>
            <a:off x="0" y="7621847"/>
            <a:ext cx="24384001" cy="1016001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spcBef>
                <a:spcPts val="0"/>
              </a:spcBef>
              <a:buSzTx/>
              <a:buFontTx/>
              <a:buNone/>
              <a:defRPr sz="4800">
                <a:latin typeface="+mj-lt"/>
                <a:ea typeface="+mj-ea"/>
                <a:cs typeface="+mj-cs"/>
                <a:sym typeface="ヒラギノ角ゴ Pro W6"/>
              </a:defRPr>
            </a:pPr>
            <a:endParaRPr/>
          </a:p>
        </p:txBody>
      </p:sp>
      <p:sp>
        <p:nvSpPr>
          <p:cNvPr id="29" name="タイトルテキスト"/>
          <p:cNvSpPr txBox="1">
            <a:spLocks noGrp="1"/>
          </p:cNvSpPr>
          <p:nvPr>
            <p:ph type="title"/>
          </p:nvPr>
        </p:nvSpPr>
        <p:spPr>
          <a:xfrm>
            <a:off x="0" y="4827847"/>
            <a:ext cx="24384001" cy="1905001"/>
          </a:xfrm>
          <a:prstGeom prst="rect">
            <a:avLst/>
          </a:prstGeom>
          <a:solidFill>
            <a:srgbClr val="011993"/>
          </a:solidFill>
        </p:spPr>
        <p:txBody>
          <a:bodyPr anchor="ctr"/>
          <a:lstStyle/>
          <a:p>
            <a:r>
              <a:t>タイトルテキスト</a:t>
            </a:r>
          </a:p>
        </p:txBody>
      </p:sp>
      <p:sp>
        <p:nvSpPr>
          <p:cNvPr id="3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運用設計ラーニング"/>
          <p:cNvSpPr txBox="1"/>
          <p:nvPr/>
        </p:nvSpPr>
        <p:spPr>
          <a:xfrm>
            <a:off x="17720769" y="10797605"/>
            <a:ext cx="4133885" cy="665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>
            <a:lvl1pPr>
              <a:defRPr sz="3200"/>
            </a:lvl1pPr>
          </a:lstStyle>
          <a:p>
            <a:r>
              <a:t>運用設計ラーニング</a:t>
            </a:r>
          </a:p>
        </p:txBody>
      </p:sp>
      <p:sp>
        <p:nvSpPr>
          <p:cNvPr id="38" name="https://www.opslearn.jp/"/>
          <p:cNvSpPr txBox="1"/>
          <p:nvPr/>
        </p:nvSpPr>
        <p:spPr>
          <a:xfrm>
            <a:off x="17145234" y="13103200"/>
            <a:ext cx="5080585" cy="498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>
                <a:solidFill>
                  <a:srgbClr val="7A81FF">
                    <a:alpha val="30000"/>
                  </a:srgbClr>
                </a:solidFill>
              </a:defRPr>
            </a:lvl1pPr>
          </a:lstStyle>
          <a:p>
            <a:r>
              <a:t>https://www.opslearn.jp/</a:t>
            </a:r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1781571" y="5082244"/>
            <a:ext cx="17780001" cy="1268153"/>
          </a:xfrm>
          <a:prstGeom prst="rect">
            <a:avLst/>
          </a:prstGeom>
        </p:spPr>
        <p:txBody>
          <a:bodyPr anchor="ctr"/>
          <a:lstStyle>
            <a:lvl1pPr>
              <a:defRPr sz="7200">
                <a:solidFill>
                  <a:srgbClr val="011993"/>
                </a:solidFill>
              </a:defRPr>
            </a:lvl1pPr>
          </a:lstStyle>
          <a:p>
            <a:r>
              <a:t>タイトルテキスト</a:t>
            </a:r>
          </a:p>
        </p:txBody>
      </p:sp>
      <p:sp>
        <p:nvSpPr>
          <p:cNvPr id="40" name="四角形"/>
          <p:cNvSpPr/>
          <p:nvPr/>
        </p:nvSpPr>
        <p:spPr>
          <a:xfrm>
            <a:off x="1777146" y="6350000"/>
            <a:ext cx="17780001" cy="50800"/>
          </a:xfrm>
          <a:prstGeom prst="rect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71437" tIns="71437" rIns="71437" bIns="71437" anchor="ctr"/>
          <a:lstStyle/>
          <a:p>
            <a:pPr algn="l" defTabSz="642937">
              <a:defRPr sz="1600">
                <a:solidFill>
                  <a:srgbClr val="000000"/>
                </a:solidFill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  <a:endParaRPr/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アジェン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本文レベル1…"/>
          <p:cNvSpPr/>
          <p:nvPr/>
        </p:nvSpPr>
        <p:spPr>
          <a:xfrm>
            <a:off x="10413980" y="2544684"/>
            <a:ext cx="12192001" cy="914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>
            <a:lvl1pPr marL="482600" indent="-482600" algn="l">
              <a:spcBef>
                <a:spcPts val="2800"/>
              </a:spcBef>
              <a:buSzPct val="75000"/>
              <a:buFont typeface="Helvetica Neue"/>
              <a:buChar char="•"/>
              <a:defRPr sz="5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  <a:lvl2pPr marL="939800" indent="-482600" algn="l">
              <a:spcBef>
                <a:spcPts val="2800"/>
              </a:spcBef>
              <a:buSzPct val="75000"/>
              <a:buFont typeface="Helvetica Neue"/>
              <a:buChar char="•"/>
              <a:defRPr sz="5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2pPr>
            <a:lvl3pPr marL="1397000" indent="-482600" algn="l">
              <a:spcBef>
                <a:spcPts val="2800"/>
              </a:spcBef>
              <a:buSzPct val="75000"/>
              <a:buFont typeface="Helvetica Neue"/>
              <a:buChar char="•"/>
              <a:defRPr sz="5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3pPr>
            <a:lvl4pPr marL="1854200" indent="-482600" algn="l">
              <a:spcBef>
                <a:spcPts val="2800"/>
              </a:spcBef>
              <a:buSzPct val="75000"/>
              <a:buFont typeface="Helvetica Neue"/>
              <a:buChar char="•"/>
              <a:defRPr sz="5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4pPr>
            <a:lvl5pPr marL="2311400" indent="-482600" algn="l">
              <a:spcBef>
                <a:spcPts val="2800"/>
              </a:spcBef>
              <a:buSzPct val="75000"/>
              <a:buFont typeface="Helvetica Neue"/>
              <a:buChar char="•"/>
              <a:defRPr sz="5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9" name="https://www.opslearn.jp/"/>
          <p:cNvSpPr txBox="1"/>
          <p:nvPr/>
        </p:nvSpPr>
        <p:spPr>
          <a:xfrm>
            <a:off x="17145234" y="13103200"/>
            <a:ext cx="5080585" cy="498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>
                <a:solidFill>
                  <a:srgbClr val="7A81FF">
                    <a:alpha val="30000"/>
                  </a:srgbClr>
                </a:solidFill>
              </a:defRPr>
            </a:lvl1pPr>
          </a:lstStyle>
          <a:p>
            <a:r>
              <a:t>https://www.opslearn.jp/</a:t>
            </a:r>
          </a:p>
        </p:txBody>
      </p:sp>
      <p:grpSp>
        <p:nvGrpSpPr>
          <p:cNvPr id="52" name="グループ"/>
          <p:cNvGrpSpPr/>
          <p:nvPr/>
        </p:nvGrpSpPr>
        <p:grpSpPr>
          <a:xfrm>
            <a:off x="1270000" y="5841999"/>
            <a:ext cx="3047852" cy="1274686"/>
            <a:chOff x="0" y="0"/>
            <a:chExt cx="3047851" cy="1274684"/>
          </a:xfrm>
        </p:grpSpPr>
        <p:sp>
          <p:nvSpPr>
            <p:cNvPr id="50" name="OpsLearn"/>
            <p:cNvSpPr txBox="1"/>
            <p:nvPr/>
          </p:nvSpPr>
          <p:spPr>
            <a:xfrm>
              <a:off x="0" y="0"/>
              <a:ext cx="3047852" cy="8587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>
                <a:defRPr sz="4500">
                  <a:solidFill>
                    <a:srgbClr val="011993">
                      <a:alpha val="10000"/>
                    </a:srgbClr>
                  </a:solidFill>
                  <a:latin typeface="Menlo Regular"/>
                  <a:ea typeface="Menlo Regular"/>
                  <a:cs typeface="Menlo Regular"/>
                  <a:sym typeface="Menlo Regular"/>
                </a:defRPr>
              </a:lvl1pPr>
            </a:lstStyle>
            <a:p>
              <a:r>
                <a:t>OpsLearn</a:t>
              </a:r>
            </a:p>
          </p:txBody>
        </p:sp>
        <p:sp>
          <p:nvSpPr>
            <p:cNvPr id="51" name="運用設計ラーニング"/>
            <p:cNvSpPr txBox="1"/>
            <p:nvPr/>
          </p:nvSpPr>
          <p:spPr>
            <a:xfrm>
              <a:off x="282378" y="987319"/>
              <a:ext cx="2520530" cy="287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sz="2100">
                  <a:solidFill>
                    <a:srgbClr val="011993">
                      <a:alpha val="10000"/>
                    </a:srgbClr>
                  </a:solidFill>
                </a:defRPr>
              </a:lvl1pPr>
            </a:lstStyle>
            <a:p>
              <a:r>
                <a:t>運用設計ラーニング</a:t>
              </a:r>
            </a:p>
          </p:txBody>
        </p:sp>
      </p:grpSp>
      <p:grpSp>
        <p:nvGrpSpPr>
          <p:cNvPr id="55" name="グループ"/>
          <p:cNvGrpSpPr/>
          <p:nvPr/>
        </p:nvGrpSpPr>
        <p:grpSpPr>
          <a:xfrm>
            <a:off x="1270000" y="2285999"/>
            <a:ext cx="3047852" cy="1274686"/>
            <a:chOff x="0" y="0"/>
            <a:chExt cx="3047851" cy="1274684"/>
          </a:xfrm>
        </p:grpSpPr>
        <p:sp>
          <p:nvSpPr>
            <p:cNvPr id="53" name="OpsLearn"/>
            <p:cNvSpPr txBox="1"/>
            <p:nvPr/>
          </p:nvSpPr>
          <p:spPr>
            <a:xfrm>
              <a:off x="0" y="0"/>
              <a:ext cx="3047852" cy="8587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>
                <a:defRPr sz="4500">
                  <a:solidFill>
                    <a:srgbClr val="011993">
                      <a:alpha val="10000"/>
                    </a:srgbClr>
                  </a:solidFill>
                  <a:latin typeface="Menlo Regular"/>
                  <a:ea typeface="Menlo Regular"/>
                  <a:cs typeface="Menlo Regular"/>
                  <a:sym typeface="Menlo Regular"/>
                </a:defRPr>
              </a:lvl1pPr>
            </a:lstStyle>
            <a:p>
              <a:r>
                <a:t>OpsLearn</a:t>
              </a:r>
            </a:p>
          </p:txBody>
        </p:sp>
        <p:sp>
          <p:nvSpPr>
            <p:cNvPr id="54" name="運用設計ラーニング"/>
            <p:cNvSpPr txBox="1"/>
            <p:nvPr/>
          </p:nvSpPr>
          <p:spPr>
            <a:xfrm>
              <a:off x="282378" y="987319"/>
              <a:ext cx="2520530" cy="287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sz="2100">
                  <a:solidFill>
                    <a:srgbClr val="011993">
                      <a:alpha val="10000"/>
                    </a:srgbClr>
                  </a:solidFill>
                </a:defRPr>
              </a:lvl1pPr>
            </a:lstStyle>
            <a:p>
              <a:r>
                <a:t>運用設計ラーニング</a:t>
              </a:r>
            </a:p>
          </p:txBody>
        </p:sp>
      </p:grpSp>
      <p:grpSp>
        <p:nvGrpSpPr>
          <p:cNvPr id="58" name="グループ"/>
          <p:cNvGrpSpPr/>
          <p:nvPr/>
        </p:nvGrpSpPr>
        <p:grpSpPr>
          <a:xfrm>
            <a:off x="1270000" y="9397999"/>
            <a:ext cx="3047852" cy="1274686"/>
            <a:chOff x="0" y="0"/>
            <a:chExt cx="3047851" cy="1274684"/>
          </a:xfrm>
        </p:grpSpPr>
        <p:sp>
          <p:nvSpPr>
            <p:cNvPr id="56" name="OpsLearn"/>
            <p:cNvSpPr txBox="1"/>
            <p:nvPr/>
          </p:nvSpPr>
          <p:spPr>
            <a:xfrm>
              <a:off x="0" y="0"/>
              <a:ext cx="3047852" cy="8587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>
                <a:defRPr sz="4500">
                  <a:solidFill>
                    <a:srgbClr val="011993">
                      <a:alpha val="10000"/>
                    </a:srgbClr>
                  </a:solidFill>
                  <a:latin typeface="Menlo Regular"/>
                  <a:ea typeface="Menlo Regular"/>
                  <a:cs typeface="Menlo Regular"/>
                  <a:sym typeface="Menlo Regular"/>
                </a:defRPr>
              </a:lvl1pPr>
            </a:lstStyle>
            <a:p>
              <a:r>
                <a:t>OpsLearn</a:t>
              </a:r>
            </a:p>
          </p:txBody>
        </p:sp>
        <p:sp>
          <p:nvSpPr>
            <p:cNvPr id="57" name="運用設計ラーニング"/>
            <p:cNvSpPr txBox="1"/>
            <p:nvPr/>
          </p:nvSpPr>
          <p:spPr>
            <a:xfrm>
              <a:off x="282378" y="987319"/>
              <a:ext cx="2520530" cy="287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>
                <a:defRPr sz="2100">
                  <a:solidFill>
                    <a:srgbClr val="011993">
                      <a:alpha val="10000"/>
                    </a:srgbClr>
                  </a:solidFill>
                </a:defRPr>
              </a:lvl1pPr>
            </a:lstStyle>
            <a:p>
              <a:r>
                <a:t>運用設計ラーニング</a:t>
              </a:r>
            </a:p>
          </p:txBody>
        </p:sp>
      </p:grpSp>
      <p:sp>
        <p:nvSpPr>
          <p:cNvPr id="59" name="アジェンダ"/>
          <p:cNvSpPr/>
          <p:nvPr/>
        </p:nvSpPr>
        <p:spPr>
          <a:xfrm>
            <a:off x="-1" y="-1"/>
            <a:ext cx="8128001" cy="13716001"/>
          </a:xfrm>
          <a:prstGeom prst="rect">
            <a:avLst/>
          </a:prstGeom>
          <a:solidFill>
            <a:srgbClr val="011993"/>
          </a:solidFill>
          <a:ln w="38100">
            <a:solidFill>
              <a:srgbClr val="01199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>
              <a:defRPr sz="6400">
                <a:solidFill>
                  <a:srgbClr val="F8FCFB"/>
                </a:solidFill>
              </a:defRPr>
            </a:lvl1pPr>
          </a:lstStyle>
          <a:p>
            <a:r>
              <a:t>アジェンダ</a:t>
            </a:r>
          </a:p>
        </p:txBody>
      </p:sp>
      <p:sp>
        <p:nvSpPr>
          <p:cNvPr id="60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05029" y="13010554"/>
            <a:ext cx="556083" cy="447676"/>
          </a:xfrm>
          <a:prstGeom prst="rect">
            <a:avLst/>
          </a:prstGeom>
        </p:spPr>
        <p:txBody>
          <a:bodyPr>
            <a:spAutoFit/>
          </a:bodyPr>
          <a:lstStyle>
            <a:lvl1pPr algn="ctr">
              <a:defRPr sz="24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ロゴ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05029" y="13010554"/>
            <a:ext cx="556083" cy="447676"/>
          </a:xfrm>
          <a:prstGeom prst="rect">
            <a:avLst/>
          </a:prstGeom>
        </p:spPr>
        <p:txBody>
          <a:bodyPr>
            <a:spAutoFit/>
          </a:bodyPr>
          <a:lstStyle>
            <a:lvl1pPr algn="ctr">
              <a:defRPr sz="24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22859999" y="13144500"/>
            <a:ext cx="409780" cy="415875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normAutofit/>
          </a:bodyPr>
          <a:lstStyle>
            <a:lvl1pPr algn="r">
              <a:defRPr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" name="https://www.opslearn.jp/"/>
          <p:cNvSpPr txBox="1"/>
          <p:nvPr/>
        </p:nvSpPr>
        <p:spPr>
          <a:xfrm>
            <a:off x="17145234" y="13103200"/>
            <a:ext cx="5080585" cy="498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>
                <a:solidFill>
                  <a:srgbClr val="7A81FF">
                    <a:alpha val="30000"/>
                  </a:srgbClr>
                </a:solidFill>
              </a:defRPr>
            </a:lvl1pPr>
          </a:lstStyle>
          <a:p>
            <a:r>
              <a:t>https://www.opslearn.jp/</a:t>
            </a:r>
          </a:p>
        </p:txBody>
      </p:sp>
      <p:sp>
        <p:nvSpPr>
          <p:cNvPr id="4" name="タイトルテキスト"/>
          <p:cNvSpPr txBox="1">
            <a:spLocks noGrp="1"/>
          </p:cNvSpPr>
          <p:nvPr>
            <p:ph type="title"/>
          </p:nvPr>
        </p:nvSpPr>
        <p:spPr>
          <a:xfrm>
            <a:off x="3851671" y="464343"/>
            <a:ext cx="16680658" cy="1964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b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5" name="本文レベル1…"/>
          <p:cNvSpPr txBox="1">
            <a:spLocks noGrp="1"/>
          </p:cNvSpPr>
          <p:nvPr>
            <p:ph type="body" idx="1"/>
          </p:nvPr>
        </p:nvSpPr>
        <p:spPr>
          <a:xfrm>
            <a:off x="3851671" y="3125390"/>
            <a:ext cx="16680658" cy="9376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1pPr>
      <a:lvl2pPr marL="0" marR="0" indent="2286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2pPr>
      <a:lvl3pPr marL="0" marR="0" indent="4572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3pPr>
      <a:lvl4pPr marL="0" marR="0" indent="6858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4pPr>
      <a:lvl5pPr marL="0" marR="0" indent="9144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5pPr>
      <a:lvl6pPr marL="0" marR="0" indent="11430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6pPr>
      <a:lvl7pPr marL="0" marR="0" indent="13716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7pPr>
      <a:lvl8pPr marL="0" marR="0" indent="16002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8pPr>
      <a:lvl9pPr marL="0" marR="0" indent="1828800" algn="l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400" b="0" i="0" u="none" strike="noStrike" cap="none" spc="0" baseline="0">
          <a:solidFill>
            <a:srgbClr val="F8FCFB"/>
          </a:solidFill>
          <a:uFillTx/>
          <a:latin typeface="+mj-lt"/>
          <a:ea typeface="+mj-ea"/>
          <a:cs typeface="+mj-cs"/>
          <a:sym typeface="ヒラギノ角ゴ Pro W6"/>
        </a:defRPr>
      </a:lvl9pPr>
    </p:titleStyle>
    <p:bodyStyle>
      <a:lvl1pPr marL="3556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1pPr>
      <a:lvl2pPr marL="8128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2pPr>
      <a:lvl3pPr marL="12700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3pPr>
      <a:lvl4pPr marL="17272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4pPr>
      <a:lvl5pPr marL="21844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5pPr>
      <a:lvl6pPr marL="21844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6pPr>
      <a:lvl7pPr marL="21844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7pPr>
      <a:lvl8pPr marL="21844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8pPr>
      <a:lvl9pPr marL="2184400" marR="0" indent="-355600" algn="l" defTabSz="821531" rtl="0" latinLnBrk="0">
        <a:lnSpc>
          <a:spcPct val="100000"/>
        </a:lnSpc>
        <a:spcBef>
          <a:spcPts val="2800"/>
        </a:spcBef>
        <a:spcAft>
          <a:spcPts val="0"/>
        </a:spcAft>
        <a:buClrTx/>
        <a:buSzPct val="75000"/>
        <a:buFont typeface="Helvetica Neue"/>
        <a:buChar char="•"/>
        <a:tabLst/>
        <a:defRPr sz="2800" b="0" i="0" u="none" strike="noStrike" cap="none" spc="0" baseline="0">
          <a:solidFill>
            <a:srgbClr val="011993"/>
          </a:solidFill>
          <a:uFillTx/>
          <a:latin typeface="ヒラギノ角ゴ Pro W3"/>
          <a:ea typeface="ヒラギノ角ゴ Pro W3"/>
          <a:cs typeface="ヒラギノ角ゴ Pro W3"/>
          <a:sym typeface="ヒラギノ角ゴ Pro W3"/>
        </a:defRPr>
      </a:lvl9pPr>
    </p:bodyStyle>
    <p:otherStyle>
      <a:lvl1pPr marL="0" marR="0" indent="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運用のステークホルダー"/>
          <p:cNvSpPr txBox="1">
            <a:spLocks noGrp="1"/>
          </p:cNvSpPr>
          <p:nvPr>
            <p:ph type="title"/>
          </p:nvPr>
        </p:nvSpPr>
        <p:spPr>
          <a:xfrm>
            <a:off x="2540000" y="5082244"/>
            <a:ext cx="17780000" cy="1268153"/>
          </a:xfrm>
          <a:prstGeom prst="rect">
            <a:avLst/>
          </a:prstGeom>
        </p:spPr>
        <p:txBody>
          <a:bodyPr/>
          <a:lstStyle/>
          <a:p>
            <a:r>
              <a:t>運用のステークホルダー</a:t>
            </a:r>
          </a:p>
        </p:txBody>
      </p:sp>
      <p:sp>
        <p:nvSpPr>
          <p:cNvPr id="77" name="運用設計入門コース (ワークショップ 第1回)"/>
          <p:cNvSpPr txBox="1"/>
          <p:nvPr/>
        </p:nvSpPr>
        <p:spPr>
          <a:xfrm>
            <a:off x="1781630" y="4313582"/>
            <a:ext cx="10227871" cy="549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l">
              <a:defRPr sz="3200"/>
            </a:lvl1pPr>
          </a:lstStyle>
          <a:p>
            <a:r>
              <a:t>運用設計入門コース (ワークショップ 第1回)</a:t>
            </a:r>
          </a:p>
        </p:txBody>
      </p:sp>
      <p:sp>
        <p:nvSpPr>
          <p:cNvPr id="78" name="2023-11-13"/>
          <p:cNvSpPr txBox="1"/>
          <p:nvPr/>
        </p:nvSpPr>
        <p:spPr>
          <a:xfrm>
            <a:off x="18527945" y="11727556"/>
            <a:ext cx="2582596" cy="549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3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2023-11-13</a:t>
            </a:r>
          </a:p>
        </p:txBody>
      </p:sp>
      <p:sp>
        <p:nvSpPr>
          <p:cNvPr id="79" name="ワーク1: 3ライン図の作成"/>
          <p:cNvSpPr txBox="1"/>
          <p:nvPr/>
        </p:nvSpPr>
        <p:spPr>
          <a:xfrm>
            <a:off x="6895565" y="7620000"/>
            <a:ext cx="9759604" cy="676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4200"/>
            </a:lvl1pPr>
          </a:lstStyle>
          <a:p>
            <a:r>
              <a:t>ワーク1: 3ライン図の作成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ワークシー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ワークシート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sp>
        <p:nvSpPr>
          <p:cNvPr id="328" name="運用組織"/>
          <p:cNvSpPr/>
          <p:nvPr/>
        </p:nvSpPr>
        <p:spPr>
          <a:xfrm>
            <a:off x="9755067" y="10249567"/>
            <a:ext cx="5034744" cy="1380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7625"/>
                </a:moveTo>
                <a:lnTo>
                  <a:pt x="0" y="3975"/>
                </a:lnTo>
                <a:cubicBezTo>
                  <a:pt x="0" y="1780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1780"/>
                  <a:pt x="21600" y="3975"/>
                </a:cubicBezTo>
                <a:lnTo>
                  <a:pt x="21600" y="17625"/>
                </a:lnTo>
                <a:cubicBezTo>
                  <a:pt x="21600" y="19820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9820"/>
                  <a:pt x="0" y="17625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 sz="3600"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運用組織</a:t>
            </a:r>
          </a:p>
        </p:txBody>
      </p:sp>
      <p:sp>
        <p:nvSpPr>
          <p:cNvPr id="329" name="線"/>
          <p:cNvSpPr/>
          <p:nvPr/>
        </p:nvSpPr>
        <p:spPr>
          <a:xfrm flipH="1" flipV="1">
            <a:off x="2738602" y="11435035"/>
            <a:ext cx="6979301" cy="1"/>
          </a:xfrm>
          <a:prstGeom prst="line">
            <a:avLst/>
          </a:prstGeom>
          <a:ln w="50800">
            <a:solidFill>
              <a:srgbClr val="FF93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330" name="線"/>
          <p:cNvSpPr/>
          <p:nvPr/>
        </p:nvSpPr>
        <p:spPr>
          <a:xfrm flipH="1" flipV="1">
            <a:off x="14826973" y="11435035"/>
            <a:ext cx="6979303" cy="1"/>
          </a:xfrm>
          <a:prstGeom prst="line">
            <a:avLst/>
          </a:prstGeom>
          <a:ln w="50800">
            <a:solidFill>
              <a:srgbClr val="011993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331" name="線"/>
          <p:cNvSpPr/>
          <p:nvPr/>
        </p:nvSpPr>
        <p:spPr>
          <a:xfrm flipH="1">
            <a:off x="12272438" y="4360960"/>
            <a:ext cx="1" cy="5872633"/>
          </a:xfrm>
          <a:prstGeom prst="line">
            <a:avLst/>
          </a:prstGeom>
          <a:ln w="50800">
            <a:solidFill>
              <a:srgbClr val="FF7E79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332" name="フロントライン"/>
          <p:cNvSpPr txBox="1"/>
          <p:nvPr/>
        </p:nvSpPr>
        <p:spPr>
          <a:xfrm>
            <a:off x="374281" y="11664189"/>
            <a:ext cx="3175001" cy="558801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9300"/>
                </a:solidFill>
              </a:defRPr>
            </a:lvl1pPr>
          </a:lstStyle>
          <a:p>
            <a:r>
              <a:t>フロントライン</a:t>
            </a:r>
          </a:p>
        </p:txBody>
      </p:sp>
      <p:sp>
        <p:nvSpPr>
          <p:cNvPr id="333" name="バックエンド"/>
          <p:cNvSpPr txBox="1"/>
          <p:nvPr/>
        </p:nvSpPr>
        <p:spPr>
          <a:xfrm>
            <a:off x="20870930" y="11676889"/>
            <a:ext cx="3175001" cy="533401"/>
          </a:xfrm>
          <a:prstGeom prst="rect">
            <a:avLst/>
          </a:prstGeom>
          <a:ln w="25400">
            <a:solidFill>
              <a:srgbClr val="01199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バックエンド</a:t>
            </a:r>
          </a:p>
        </p:txBody>
      </p:sp>
      <p:sp>
        <p:nvSpPr>
          <p:cNvPr id="334" name="レポートライン"/>
          <p:cNvSpPr txBox="1"/>
          <p:nvPr/>
        </p:nvSpPr>
        <p:spPr>
          <a:xfrm>
            <a:off x="10578258" y="1969355"/>
            <a:ext cx="3175001" cy="558800"/>
          </a:xfrm>
          <a:prstGeom prst="rect">
            <a:avLst/>
          </a:prstGeom>
          <a:ln w="50800">
            <a:solidFill>
              <a:srgbClr val="FF7E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7E79"/>
                </a:solidFill>
              </a:defRPr>
            </a:lvl1pPr>
          </a:lstStyle>
          <a:p>
            <a:r>
              <a:t>レポートライン</a:t>
            </a:r>
          </a:p>
        </p:txBody>
      </p:sp>
      <p:sp>
        <p:nvSpPr>
          <p:cNvPr id="335" name="三角形"/>
          <p:cNvSpPr/>
          <p:nvPr/>
        </p:nvSpPr>
        <p:spPr>
          <a:xfrm>
            <a:off x="15311012" y="10748682"/>
            <a:ext cx="571501" cy="571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0119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3200">
                <a:solidFill>
                  <a:srgbClr val="001E57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  <p:sp>
        <p:nvSpPr>
          <p:cNvPr id="336" name="円形"/>
          <p:cNvSpPr/>
          <p:nvPr/>
        </p:nvSpPr>
        <p:spPr>
          <a:xfrm>
            <a:off x="15311012" y="10418482"/>
            <a:ext cx="571501" cy="5715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119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3200">
                <a:solidFill>
                  <a:srgbClr val="001E57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  <p:grpSp>
        <p:nvGrpSpPr>
          <p:cNvPr id="339" name="グループ"/>
          <p:cNvGrpSpPr/>
          <p:nvPr/>
        </p:nvGrpSpPr>
        <p:grpSpPr>
          <a:xfrm>
            <a:off x="5711874" y="10418482"/>
            <a:ext cx="571501" cy="901700"/>
            <a:chOff x="0" y="0"/>
            <a:chExt cx="571500" cy="901699"/>
          </a:xfrm>
        </p:grpSpPr>
        <p:sp>
          <p:nvSpPr>
            <p:cNvPr id="337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38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42" name="グループ"/>
          <p:cNvGrpSpPr/>
          <p:nvPr/>
        </p:nvGrpSpPr>
        <p:grpSpPr>
          <a:xfrm>
            <a:off x="7108874" y="10418482"/>
            <a:ext cx="571501" cy="901700"/>
            <a:chOff x="0" y="0"/>
            <a:chExt cx="571500" cy="901699"/>
          </a:xfrm>
        </p:grpSpPr>
        <p:sp>
          <p:nvSpPr>
            <p:cNvPr id="340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41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45" name="グループ"/>
          <p:cNvGrpSpPr/>
          <p:nvPr/>
        </p:nvGrpSpPr>
        <p:grpSpPr>
          <a:xfrm>
            <a:off x="8505874" y="10418482"/>
            <a:ext cx="571501" cy="901700"/>
            <a:chOff x="0" y="0"/>
            <a:chExt cx="571500" cy="901699"/>
          </a:xfrm>
        </p:grpSpPr>
        <p:sp>
          <p:nvSpPr>
            <p:cNvPr id="343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44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346" name="三角形"/>
          <p:cNvSpPr/>
          <p:nvPr/>
        </p:nvSpPr>
        <p:spPr>
          <a:xfrm>
            <a:off x="16708012" y="10748682"/>
            <a:ext cx="571501" cy="571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0119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3200">
                <a:solidFill>
                  <a:srgbClr val="001E57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  <p:sp>
        <p:nvSpPr>
          <p:cNvPr id="347" name="円形"/>
          <p:cNvSpPr/>
          <p:nvPr/>
        </p:nvSpPr>
        <p:spPr>
          <a:xfrm>
            <a:off x="16708012" y="10418482"/>
            <a:ext cx="571501" cy="5715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119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3200">
                <a:solidFill>
                  <a:srgbClr val="001E57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  <p:grpSp>
        <p:nvGrpSpPr>
          <p:cNvPr id="350" name="グループ"/>
          <p:cNvGrpSpPr/>
          <p:nvPr/>
        </p:nvGrpSpPr>
        <p:grpSpPr>
          <a:xfrm>
            <a:off x="18105012" y="10418482"/>
            <a:ext cx="571501" cy="901701"/>
            <a:chOff x="0" y="0"/>
            <a:chExt cx="571500" cy="901700"/>
          </a:xfrm>
        </p:grpSpPr>
        <p:sp>
          <p:nvSpPr>
            <p:cNvPr id="348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49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53" name="グループ"/>
          <p:cNvGrpSpPr/>
          <p:nvPr/>
        </p:nvGrpSpPr>
        <p:grpSpPr>
          <a:xfrm>
            <a:off x="11501012" y="8405326"/>
            <a:ext cx="571501" cy="901701"/>
            <a:chOff x="0" y="0"/>
            <a:chExt cx="571500" cy="901700"/>
          </a:xfrm>
        </p:grpSpPr>
        <p:sp>
          <p:nvSpPr>
            <p:cNvPr id="351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52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56" name="グループ"/>
          <p:cNvGrpSpPr/>
          <p:nvPr/>
        </p:nvGrpSpPr>
        <p:grpSpPr>
          <a:xfrm>
            <a:off x="11380837" y="6858000"/>
            <a:ext cx="571501" cy="901700"/>
            <a:chOff x="0" y="0"/>
            <a:chExt cx="571500" cy="901700"/>
          </a:xfrm>
        </p:grpSpPr>
        <p:sp>
          <p:nvSpPr>
            <p:cNvPr id="354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55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59" name="グループ"/>
          <p:cNvGrpSpPr/>
          <p:nvPr/>
        </p:nvGrpSpPr>
        <p:grpSpPr>
          <a:xfrm>
            <a:off x="11501012" y="5357326"/>
            <a:ext cx="571501" cy="901701"/>
            <a:chOff x="0" y="0"/>
            <a:chExt cx="571500" cy="901700"/>
          </a:xfrm>
        </p:grpSpPr>
        <p:sp>
          <p:nvSpPr>
            <p:cNvPr id="357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58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62" name="グループ"/>
          <p:cNvGrpSpPr/>
          <p:nvPr/>
        </p:nvGrpSpPr>
        <p:grpSpPr>
          <a:xfrm>
            <a:off x="12089456" y="11527592"/>
            <a:ext cx="508001" cy="825500"/>
            <a:chOff x="0" y="0"/>
            <a:chExt cx="508000" cy="825499"/>
          </a:xfrm>
        </p:grpSpPr>
        <p:sp>
          <p:nvSpPr>
            <p:cNvPr id="360" name="三角形"/>
            <p:cNvSpPr/>
            <p:nvPr/>
          </p:nvSpPr>
          <p:spPr>
            <a:xfrm>
              <a:off x="0" y="317499"/>
              <a:ext cx="508000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61" name="円形"/>
            <p:cNvSpPr/>
            <p:nvPr/>
          </p:nvSpPr>
          <p:spPr>
            <a:xfrm>
              <a:off x="0" y="0"/>
              <a:ext cx="508000" cy="508000"/>
            </a:xfrm>
            <a:prstGeom prst="ellipse">
              <a:avLst/>
            </a:pr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65" name="グループ"/>
          <p:cNvGrpSpPr/>
          <p:nvPr/>
        </p:nvGrpSpPr>
        <p:grpSpPr>
          <a:xfrm>
            <a:off x="1647874" y="10418482"/>
            <a:ext cx="571501" cy="901700"/>
            <a:chOff x="0" y="0"/>
            <a:chExt cx="571500" cy="901699"/>
          </a:xfrm>
        </p:grpSpPr>
        <p:sp>
          <p:nvSpPr>
            <p:cNvPr id="363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64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68" name="グループ"/>
          <p:cNvGrpSpPr/>
          <p:nvPr/>
        </p:nvGrpSpPr>
        <p:grpSpPr>
          <a:xfrm>
            <a:off x="21915012" y="10418482"/>
            <a:ext cx="571501" cy="901701"/>
            <a:chOff x="0" y="0"/>
            <a:chExt cx="571500" cy="901700"/>
          </a:xfrm>
        </p:grpSpPr>
        <p:sp>
          <p:nvSpPr>
            <p:cNvPr id="366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67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369" name="(ユーザー企業の)…"/>
          <p:cNvSpPr txBox="1"/>
          <p:nvPr/>
        </p:nvSpPr>
        <p:spPr>
          <a:xfrm>
            <a:off x="689672" y="9268492"/>
            <a:ext cx="2487905" cy="904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(ユーザー企業の)</a:t>
            </a:r>
          </a:p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社長</a:t>
            </a:r>
          </a:p>
        </p:txBody>
      </p:sp>
      <p:sp>
        <p:nvSpPr>
          <p:cNvPr id="370" name="(支援企業の)…"/>
          <p:cNvSpPr txBox="1"/>
          <p:nvPr/>
        </p:nvSpPr>
        <p:spPr>
          <a:xfrm>
            <a:off x="21305328" y="9268492"/>
            <a:ext cx="1896593" cy="904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(支援企業の)</a:t>
            </a:r>
          </a:p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社長</a:t>
            </a:r>
          </a:p>
        </p:txBody>
      </p:sp>
      <p:sp>
        <p:nvSpPr>
          <p:cNvPr id="371" name="部長"/>
          <p:cNvSpPr txBox="1"/>
          <p:nvPr/>
        </p:nvSpPr>
        <p:spPr>
          <a:xfrm>
            <a:off x="9983837" y="8633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部長</a:t>
            </a:r>
          </a:p>
        </p:txBody>
      </p:sp>
      <p:sp>
        <p:nvSpPr>
          <p:cNvPr id="372" name="本部長"/>
          <p:cNvSpPr txBox="1"/>
          <p:nvPr/>
        </p:nvSpPr>
        <p:spPr>
          <a:xfrm>
            <a:off x="9983837" y="7109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本部長</a:t>
            </a:r>
          </a:p>
        </p:txBody>
      </p:sp>
      <p:sp>
        <p:nvSpPr>
          <p:cNvPr id="373" name="担当役員"/>
          <p:cNvSpPr txBox="1"/>
          <p:nvPr/>
        </p:nvSpPr>
        <p:spPr>
          <a:xfrm>
            <a:off x="9983837" y="5585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担当役員</a:t>
            </a:r>
          </a:p>
        </p:txBody>
      </p:sp>
      <p:grpSp>
        <p:nvGrpSpPr>
          <p:cNvPr id="376" name="グループ"/>
          <p:cNvGrpSpPr/>
          <p:nvPr/>
        </p:nvGrpSpPr>
        <p:grpSpPr>
          <a:xfrm>
            <a:off x="11501012" y="3452326"/>
            <a:ext cx="571501" cy="901701"/>
            <a:chOff x="0" y="0"/>
            <a:chExt cx="571500" cy="901700"/>
          </a:xfrm>
        </p:grpSpPr>
        <p:sp>
          <p:nvSpPr>
            <p:cNvPr id="374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75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377" name="(自社の)…"/>
          <p:cNvSpPr txBox="1"/>
          <p:nvPr/>
        </p:nvSpPr>
        <p:spPr>
          <a:xfrm>
            <a:off x="10020413" y="3489992"/>
            <a:ext cx="1270001" cy="777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(自社の)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社長</a:t>
            </a:r>
          </a:p>
        </p:txBody>
      </p:sp>
      <p:sp>
        <p:nvSpPr>
          <p:cNvPr id="378" name="氏名"/>
          <p:cNvSpPr txBox="1"/>
          <p:nvPr/>
        </p:nvSpPr>
        <p:spPr>
          <a:xfrm>
            <a:off x="12444412" y="3680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79" name="氏名"/>
          <p:cNvSpPr txBox="1"/>
          <p:nvPr/>
        </p:nvSpPr>
        <p:spPr>
          <a:xfrm>
            <a:off x="12444412" y="5585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0" name="氏名"/>
          <p:cNvSpPr txBox="1"/>
          <p:nvPr/>
        </p:nvSpPr>
        <p:spPr>
          <a:xfrm>
            <a:off x="12444412" y="7109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1" name="氏名"/>
          <p:cNvSpPr txBox="1"/>
          <p:nvPr/>
        </p:nvSpPr>
        <p:spPr>
          <a:xfrm>
            <a:off x="12444412" y="8633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2" name="氏名"/>
          <p:cNvSpPr txBox="1"/>
          <p:nvPr/>
        </p:nvSpPr>
        <p:spPr>
          <a:xfrm>
            <a:off x="8028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3" name="氏名"/>
          <p:cNvSpPr txBox="1"/>
          <p:nvPr/>
        </p:nvSpPr>
        <p:spPr>
          <a:xfrm>
            <a:off x="6631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4" name="氏名"/>
          <p:cNvSpPr txBox="1"/>
          <p:nvPr/>
        </p:nvSpPr>
        <p:spPr>
          <a:xfrm>
            <a:off x="5234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5" name="氏名"/>
          <p:cNvSpPr txBox="1"/>
          <p:nvPr/>
        </p:nvSpPr>
        <p:spPr>
          <a:xfrm>
            <a:off x="17680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6" name="氏名"/>
          <p:cNvSpPr txBox="1"/>
          <p:nvPr/>
        </p:nvSpPr>
        <p:spPr>
          <a:xfrm>
            <a:off x="16283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7" name="氏名"/>
          <p:cNvSpPr txBox="1"/>
          <p:nvPr/>
        </p:nvSpPr>
        <p:spPr>
          <a:xfrm>
            <a:off x="14886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388" name="組織名"/>
          <p:cNvSpPr txBox="1"/>
          <p:nvPr/>
        </p:nvSpPr>
        <p:spPr>
          <a:xfrm>
            <a:off x="5411837" y="9395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389" name="組織名"/>
          <p:cNvSpPr txBox="1"/>
          <p:nvPr/>
        </p:nvSpPr>
        <p:spPr>
          <a:xfrm>
            <a:off x="6808837" y="9395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390" name="組織名"/>
          <p:cNvSpPr txBox="1"/>
          <p:nvPr/>
        </p:nvSpPr>
        <p:spPr>
          <a:xfrm>
            <a:off x="8205837" y="9395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391" name="組織名"/>
          <p:cNvSpPr txBox="1"/>
          <p:nvPr/>
        </p:nvSpPr>
        <p:spPr>
          <a:xfrm>
            <a:off x="14936837" y="9395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392" name="組織名"/>
          <p:cNvSpPr txBox="1"/>
          <p:nvPr/>
        </p:nvSpPr>
        <p:spPr>
          <a:xfrm>
            <a:off x="16333837" y="9395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393" name="組織名"/>
          <p:cNvSpPr txBox="1"/>
          <p:nvPr/>
        </p:nvSpPr>
        <p:spPr>
          <a:xfrm>
            <a:off x="17730837" y="9395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394" name="役職名"/>
          <p:cNvSpPr txBox="1"/>
          <p:nvPr/>
        </p:nvSpPr>
        <p:spPr>
          <a:xfrm>
            <a:off x="5411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  <p:sp>
        <p:nvSpPr>
          <p:cNvPr id="395" name="役職名"/>
          <p:cNvSpPr txBox="1"/>
          <p:nvPr/>
        </p:nvSpPr>
        <p:spPr>
          <a:xfrm>
            <a:off x="6808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  <p:sp>
        <p:nvSpPr>
          <p:cNvPr id="396" name="役職名"/>
          <p:cNvSpPr txBox="1"/>
          <p:nvPr/>
        </p:nvSpPr>
        <p:spPr>
          <a:xfrm>
            <a:off x="8205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  <p:sp>
        <p:nvSpPr>
          <p:cNvPr id="397" name="役職名"/>
          <p:cNvSpPr txBox="1"/>
          <p:nvPr/>
        </p:nvSpPr>
        <p:spPr>
          <a:xfrm>
            <a:off x="14936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  <p:sp>
        <p:nvSpPr>
          <p:cNvPr id="398" name="役職名"/>
          <p:cNvSpPr txBox="1"/>
          <p:nvPr/>
        </p:nvSpPr>
        <p:spPr>
          <a:xfrm>
            <a:off x="16333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  <p:sp>
        <p:nvSpPr>
          <p:cNvPr id="399" name="役職名"/>
          <p:cNvSpPr txBox="1"/>
          <p:nvPr/>
        </p:nvSpPr>
        <p:spPr>
          <a:xfrm>
            <a:off x="17730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  <p:sp>
        <p:nvSpPr>
          <p:cNvPr id="400" name="ワークシート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ワークシート</a:t>
            </a:r>
          </a:p>
        </p:txBody>
      </p:sp>
      <p:graphicFrame>
        <p:nvGraphicFramePr>
          <p:cNvPr id="401" name="表1"/>
          <p:cNvGraphicFramePr/>
          <p:nvPr/>
        </p:nvGraphicFramePr>
        <p:xfrm>
          <a:off x="2821792" y="2643052"/>
          <a:ext cx="3992247" cy="171790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48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6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9274">
                <a:tc>
                  <a:txBody>
                    <a:bodyPr/>
                    <a:lstStyle/>
                    <a:p>
                      <a:pPr algn="ctr" defTabSz="642937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rPr>
                        <a:t>グループ名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C4C6C6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solidFill>
                      <a:srgbClr val="011993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42937">
                        <a:defRPr sz="2000"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defRPr>
                      </a:pPr>
                      <a:endParaRPr/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C4C6C6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633">
                <a:tc>
                  <a:txBody>
                    <a:bodyPr/>
                    <a:lstStyle/>
                    <a:p>
                      <a:pPr algn="ctr" defTabSz="642937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rPr>
                        <a:t>日付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C4C6C6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11993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42937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444444"/>
                          </a:solidFill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rPr>
                        <a:t>2023-11-13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C4C6C6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波田野"/>
          <p:cNvSpPr txBox="1"/>
          <p:nvPr/>
        </p:nvSpPr>
        <p:spPr>
          <a:xfrm>
            <a:off x="12444412" y="7109493"/>
            <a:ext cx="1524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波田野</a:t>
            </a:r>
          </a:p>
        </p:txBody>
      </p:sp>
      <p:sp>
        <p:nvSpPr>
          <p:cNvPr id="404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sp>
        <p:nvSpPr>
          <p:cNvPr id="405" name="OpsLearn運営チーム"/>
          <p:cNvSpPr/>
          <p:nvPr/>
        </p:nvSpPr>
        <p:spPr>
          <a:xfrm>
            <a:off x="9755067" y="10249567"/>
            <a:ext cx="5034744" cy="1380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7625"/>
                </a:moveTo>
                <a:lnTo>
                  <a:pt x="0" y="3975"/>
                </a:lnTo>
                <a:cubicBezTo>
                  <a:pt x="0" y="1780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1780"/>
                  <a:pt x="21600" y="3975"/>
                </a:cubicBezTo>
                <a:lnTo>
                  <a:pt x="21600" y="17625"/>
                </a:lnTo>
                <a:cubicBezTo>
                  <a:pt x="21600" y="19820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9820"/>
                  <a:pt x="0" y="17625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OpsLearn運営チーム</a:t>
            </a:r>
          </a:p>
        </p:txBody>
      </p:sp>
      <p:sp>
        <p:nvSpPr>
          <p:cNvPr id="406" name="線"/>
          <p:cNvSpPr/>
          <p:nvPr/>
        </p:nvSpPr>
        <p:spPr>
          <a:xfrm flipH="1" flipV="1">
            <a:off x="2738602" y="11435035"/>
            <a:ext cx="6979301" cy="1"/>
          </a:xfrm>
          <a:prstGeom prst="line">
            <a:avLst/>
          </a:prstGeom>
          <a:ln w="50800">
            <a:solidFill>
              <a:srgbClr val="FF93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407" name="線"/>
          <p:cNvSpPr/>
          <p:nvPr/>
        </p:nvSpPr>
        <p:spPr>
          <a:xfrm flipH="1" flipV="1">
            <a:off x="14826973" y="11435035"/>
            <a:ext cx="6979303" cy="1"/>
          </a:xfrm>
          <a:prstGeom prst="line">
            <a:avLst/>
          </a:prstGeom>
          <a:ln w="50800">
            <a:solidFill>
              <a:srgbClr val="011993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408" name="線"/>
          <p:cNvSpPr/>
          <p:nvPr/>
        </p:nvSpPr>
        <p:spPr>
          <a:xfrm flipH="1">
            <a:off x="12272438" y="4360960"/>
            <a:ext cx="1" cy="5872633"/>
          </a:xfrm>
          <a:prstGeom prst="line">
            <a:avLst/>
          </a:prstGeom>
          <a:ln w="50800">
            <a:solidFill>
              <a:srgbClr val="FF7E79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409" name="フロントライン"/>
          <p:cNvSpPr txBox="1"/>
          <p:nvPr/>
        </p:nvSpPr>
        <p:spPr>
          <a:xfrm>
            <a:off x="374281" y="12197589"/>
            <a:ext cx="3175001" cy="558801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9300"/>
                </a:solidFill>
              </a:defRPr>
            </a:lvl1pPr>
          </a:lstStyle>
          <a:p>
            <a:r>
              <a:t>フロントライン</a:t>
            </a:r>
          </a:p>
        </p:txBody>
      </p:sp>
      <p:sp>
        <p:nvSpPr>
          <p:cNvPr id="410" name="バックエンド"/>
          <p:cNvSpPr txBox="1"/>
          <p:nvPr/>
        </p:nvSpPr>
        <p:spPr>
          <a:xfrm>
            <a:off x="20870930" y="12197589"/>
            <a:ext cx="3175001" cy="533401"/>
          </a:xfrm>
          <a:prstGeom prst="rect">
            <a:avLst/>
          </a:prstGeom>
          <a:ln w="25400">
            <a:solidFill>
              <a:srgbClr val="01199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バックエンド</a:t>
            </a:r>
          </a:p>
        </p:txBody>
      </p:sp>
      <p:sp>
        <p:nvSpPr>
          <p:cNvPr id="411" name="レポートライン"/>
          <p:cNvSpPr txBox="1"/>
          <p:nvPr/>
        </p:nvSpPr>
        <p:spPr>
          <a:xfrm>
            <a:off x="10578258" y="1969355"/>
            <a:ext cx="3175001" cy="558800"/>
          </a:xfrm>
          <a:prstGeom prst="rect">
            <a:avLst/>
          </a:prstGeom>
          <a:ln w="50800">
            <a:solidFill>
              <a:srgbClr val="FF7E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7E79"/>
                </a:solidFill>
              </a:defRPr>
            </a:lvl1pPr>
          </a:lstStyle>
          <a:p>
            <a:r>
              <a:t>レポートライン</a:t>
            </a:r>
          </a:p>
        </p:txBody>
      </p:sp>
      <p:grpSp>
        <p:nvGrpSpPr>
          <p:cNvPr id="414" name="グループ"/>
          <p:cNvGrpSpPr/>
          <p:nvPr/>
        </p:nvGrpSpPr>
        <p:grpSpPr>
          <a:xfrm>
            <a:off x="15311012" y="10418482"/>
            <a:ext cx="571501" cy="901701"/>
            <a:chOff x="0" y="0"/>
            <a:chExt cx="571500" cy="901700"/>
          </a:xfrm>
        </p:grpSpPr>
        <p:sp>
          <p:nvSpPr>
            <p:cNvPr id="412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13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417" name="グループ"/>
          <p:cNvGrpSpPr/>
          <p:nvPr/>
        </p:nvGrpSpPr>
        <p:grpSpPr>
          <a:xfrm>
            <a:off x="5711874" y="10418482"/>
            <a:ext cx="571501" cy="901700"/>
            <a:chOff x="0" y="0"/>
            <a:chExt cx="571500" cy="901699"/>
          </a:xfrm>
        </p:grpSpPr>
        <p:sp>
          <p:nvSpPr>
            <p:cNvPr id="415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16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420" name="グループ"/>
          <p:cNvGrpSpPr/>
          <p:nvPr/>
        </p:nvGrpSpPr>
        <p:grpSpPr>
          <a:xfrm>
            <a:off x="7108874" y="10418482"/>
            <a:ext cx="571501" cy="901700"/>
            <a:chOff x="0" y="0"/>
            <a:chExt cx="571500" cy="901699"/>
          </a:xfrm>
        </p:grpSpPr>
        <p:sp>
          <p:nvSpPr>
            <p:cNvPr id="418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19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423" name="グループ"/>
          <p:cNvGrpSpPr/>
          <p:nvPr/>
        </p:nvGrpSpPr>
        <p:grpSpPr>
          <a:xfrm>
            <a:off x="8505874" y="10418482"/>
            <a:ext cx="571501" cy="901700"/>
            <a:chOff x="0" y="0"/>
            <a:chExt cx="571500" cy="901699"/>
          </a:xfrm>
        </p:grpSpPr>
        <p:sp>
          <p:nvSpPr>
            <p:cNvPr id="421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22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426" name="グループ"/>
          <p:cNvGrpSpPr/>
          <p:nvPr/>
        </p:nvGrpSpPr>
        <p:grpSpPr>
          <a:xfrm>
            <a:off x="18613012" y="10418482"/>
            <a:ext cx="571501" cy="901701"/>
            <a:chOff x="0" y="0"/>
            <a:chExt cx="571500" cy="901700"/>
          </a:xfrm>
        </p:grpSpPr>
        <p:sp>
          <p:nvSpPr>
            <p:cNvPr id="424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25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429" name="グループ"/>
          <p:cNvGrpSpPr/>
          <p:nvPr/>
        </p:nvGrpSpPr>
        <p:grpSpPr>
          <a:xfrm>
            <a:off x="11380837" y="6858000"/>
            <a:ext cx="571501" cy="901700"/>
            <a:chOff x="0" y="0"/>
            <a:chExt cx="571500" cy="901700"/>
          </a:xfrm>
        </p:grpSpPr>
        <p:sp>
          <p:nvSpPr>
            <p:cNvPr id="427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28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432" name="グループ"/>
          <p:cNvGrpSpPr/>
          <p:nvPr/>
        </p:nvGrpSpPr>
        <p:grpSpPr>
          <a:xfrm>
            <a:off x="12089456" y="11527592"/>
            <a:ext cx="508001" cy="825500"/>
            <a:chOff x="0" y="0"/>
            <a:chExt cx="508000" cy="825499"/>
          </a:xfrm>
        </p:grpSpPr>
        <p:sp>
          <p:nvSpPr>
            <p:cNvPr id="430" name="三角形"/>
            <p:cNvSpPr/>
            <p:nvPr/>
          </p:nvSpPr>
          <p:spPr>
            <a:xfrm>
              <a:off x="0" y="317499"/>
              <a:ext cx="508000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31" name="円形"/>
            <p:cNvSpPr/>
            <p:nvPr/>
          </p:nvSpPr>
          <p:spPr>
            <a:xfrm>
              <a:off x="0" y="0"/>
              <a:ext cx="508000" cy="508000"/>
            </a:xfrm>
            <a:prstGeom prst="ellipse">
              <a:avLst/>
            </a:pr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435" name="グループ"/>
          <p:cNvGrpSpPr/>
          <p:nvPr/>
        </p:nvGrpSpPr>
        <p:grpSpPr>
          <a:xfrm>
            <a:off x="1647874" y="10418482"/>
            <a:ext cx="571501" cy="901700"/>
            <a:chOff x="0" y="0"/>
            <a:chExt cx="571500" cy="901699"/>
          </a:xfrm>
        </p:grpSpPr>
        <p:sp>
          <p:nvSpPr>
            <p:cNvPr id="433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34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438" name="グループ"/>
          <p:cNvGrpSpPr/>
          <p:nvPr/>
        </p:nvGrpSpPr>
        <p:grpSpPr>
          <a:xfrm>
            <a:off x="21915012" y="10418482"/>
            <a:ext cx="571501" cy="901701"/>
            <a:chOff x="0" y="0"/>
            <a:chExt cx="571500" cy="901700"/>
          </a:xfrm>
        </p:grpSpPr>
        <p:sp>
          <p:nvSpPr>
            <p:cNvPr id="436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37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439" name="株式会社…"/>
          <p:cNvSpPr txBox="1"/>
          <p:nvPr/>
        </p:nvSpPr>
        <p:spPr>
          <a:xfrm>
            <a:off x="21091130" y="8569992"/>
            <a:ext cx="2070990" cy="777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株式会社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ABCD Partners</a:t>
            </a:r>
          </a:p>
        </p:txBody>
      </p:sp>
      <p:sp>
        <p:nvSpPr>
          <p:cNvPr id="440" name="事業長"/>
          <p:cNvSpPr txBox="1"/>
          <p:nvPr/>
        </p:nvSpPr>
        <p:spPr>
          <a:xfrm>
            <a:off x="9983837" y="7109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事業長</a:t>
            </a:r>
          </a:p>
        </p:txBody>
      </p:sp>
      <p:grpSp>
        <p:nvGrpSpPr>
          <p:cNvPr id="443" name="グループ"/>
          <p:cNvGrpSpPr/>
          <p:nvPr/>
        </p:nvGrpSpPr>
        <p:grpSpPr>
          <a:xfrm>
            <a:off x="11501012" y="3452326"/>
            <a:ext cx="571501" cy="901701"/>
            <a:chOff x="0" y="0"/>
            <a:chExt cx="571500" cy="901700"/>
          </a:xfrm>
        </p:grpSpPr>
        <p:sp>
          <p:nvSpPr>
            <p:cNvPr id="441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42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444" name="代表社員"/>
          <p:cNvSpPr txBox="1"/>
          <p:nvPr/>
        </p:nvSpPr>
        <p:spPr>
          <a:xfrm>
            <a:off x="10020413" y="3680492"/>
            <a:ext cx="1270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代表社員</a:t>
            </a:r>
          </a:p>
        </p:txBody>
      </p:sp>
      <p:sp>
        <p:nvSpPr>
          <p:cNvPr id="445" name="波田野"/>
          <p:cNvSpPr txBox="1"/>
          <p:nvPr/>
        </p:nvSpPr>
        <p:spPr>
          <a:xfrm>
            <a:off x="12444412" y="3680492"/>
            <a:ext cx="1524001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波田野</a:t>
            </a:r>
          </a:p>
        </p:txBody>
      </p:sp>
      <p:sp>
        <p:nvSpPr>
          <p:cNvPr id="446" name="(受講者)"/>
          <p:cNvSpPr txBox="1"/>
          <p:nvPr/>
        </p:nvSpPr>
        <p:spPr>
          <a:xfrm>
            <a:off x="8155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(受講者)</a:t>
            </a:r>
          </a:p>
        </p:txBody>
      </p:sp>
      <p:sp>
        <p:nvSpPr>
          <p:cNvPr id="447" name="(不定)"/>
          <p:cNvSpPr txBox="1"/>
          <p:nvPr/>
        </p:nvSpPr>
        <p:spPr>
          <a:xfrm>
            <a:off x="18188037" y="11618152"/>
            <a:ext cx="1524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448" name="(不定)"/>
          <p:cNvSpPr txBox="1"/>
          <p:nvPr/>
        </p:nvSpPr>
        <p:spPr>
          <a:xfrm>
            <a:off x="16537037" y="11618152"/>
            <a:ext cx="1524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449" name="波田野"/>
          <p:cNvSpPr txBox="1"/>
          <p:nvPr/>
        </p:nvSpPr>
        <p:spPr>
          <a:xfrm>
            <a:off x="14886037" y="11618152"/>
            <a:ext cx="1524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波田野</a:t>
            </a:r>
          </a:p>
        </p:txBody>
      </p:sp>
      <p:sp>
        <p:nvSpPr>
          <p:cNvPr id="450" name="流通システム開発第12部"/>
          <p:cNvSpPr txBox="1"/>
          <p:nvPr/>
        </p:nvSpPr>
        <p:spPr>
          <a:xfrm>
            <a:off x="5512952" y="8871617"/>
            <a:ext cx="3864945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流通システム開発第12部</a:t>
            </a:r>
          </a:p>
        </p:txBody>
      </p:sp>
      <p:sp>
        <p:nvSpPr>
          <p:cNvPr id="451" name="OpsLearn…"/>
          <p:cNvSpPr txBox="1"/>
          <p:nvPr/>
        </p:nvSpPr>
        <p:spPr>
          <a:xfrm>
            <a:off x="14886037" y="8252492"/>
            <a:ext cx="1400176" cy="1158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OpsLearn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教材開発チーム</a:t>
            </a:r>
          </a:p>
        </p:txBody>
      </p:sp>
      <p:sp>
        <p:nvSpPr>
          <p:cNvPr id="452" name="edulio…"/>
          <p:cNvSpPr txBox="1"/>
          <p:nvPr/>
        </p:nvSpPr>
        <p:spPr>
          <a:xfrm>
            <a:off x="16587837" y="8252492"/>
            <a:ext cx="1273176" cy="1158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edulio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サポート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チーム</a:t>
            </a:r>
          </a:p>
        </p:txBody>
      </p:sp>
      <p:sp>
        <p:nvSpPr>
          <p:cNvPr id="453" name="edulio…"/>
          <p:cNvSpPr txBox="1"/>
          <p:nvPr/>
        </p:nvSpPr>
        <p:spPr>
          <a:xfrm>
            <a:off x="18238837" y="8252492"/>
            <a:ext cx="1273176" cy="1158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edulio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開発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チーム</a:t>
            </a:r>
          </a:p>
        </p:txBody>
      </p:sp>
      <p:sp>
        <p:nvSpPr>
          <p:cNvPr id="454" name="部長"/>
          <p:cNvSpPr txBox="1"/>
          <p:nvPr/>
        </p:nvSpPr>
        <p:spPr>
          <a:xfrm>
            <a:off x="5411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部長</a:t>
            </a:r>
          </a:p>
        </p:txBody>
      </p:sp>
      <p:sp>
        <p:nvSpPr>
          <p:cNvPr id="455" name="課長"/>
          <p:cNvSpPr txBox="1"/>
          <p:nvPr/>
        </p:nvSpPr>
        <p:spPr>
          <a:xfrm>
            <a:off x="6808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課長</a:t>
            </a:r>
          </a:p>
        </p:txBody>
      </p:sp>
      <p:sp>
        <p:nvSpPr>
          <p:cNvPr id="456" name="(不定)"/>
          <p:cNvSpPr txBox="1"/>
          <p:nvPr/>
        </p:nvSpPr>
        <p:spPr>
          <a:xfrm>
            <a:off x="8205837" y="9903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457" name="チームリーダー"/>
          <p:cNvSpPr txBox="1"/>
          <p:nvPr/>
        </p:nvSpPr>
        <p:spPr>
          <a:xfrm>
            <a:off x="14936837" y="9585992"/>
            <a:ext cx="1273176" cy="777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チームリーダー</a:t>
            </a:r>
          </a:p>
        </p:txBody>
      </p:sp>
      <p:sp>
        <p:nvSpPr>
          <p:cNvPr id="458" name="(不定)"/>
          <p:cNvSpPr txBox="1"/>
          <p:nvPr/>
        </p:nvSpPr>
        <p:spPr>
          <a:xfrm>
            <a:off x="16587837" y="9776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459" name="(不定)"/>
          <p:cNvSpPr txBox="1"/>
          <p:nvPr/>
        </p:nvSpPr>
        <p:spPr>
          <a:xfrm>
            <a:off x="18238837" y="9776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460" name="ワークシート (例)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ワークシート (例)</a:t>
            </a:r>
          </a:p>
        </p:txBody>
      </p:sp>
      <p:graphicFrame>
        <p:nvGraphicFramePr>
          <p:cNvPr id="461" name="表1"/>
          <p:cNvGraphicFramePr/>
          <p:nvPr>
            <p:extLst>
              <p:ext uri="{D42A27DB-BD31-4B8C-83A1-F6EECF244321}">
                <p14:modId xmlns:p14="http://schemas.microsoft.com/office/powerpoint/2010/main" val="1832432198"/>
              </p:ext>
            </p:extLst>
          </p:nvPr>
        </p:nvGraphicFramePr>
        <p:xfrm>
          <a:off x="2821792" y="2643052"/>
          <a:ext cx="3992247" cy="1717907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485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6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9274">
                <a:tc>
                  <a:txBody>
                    <a:bodyPr/>
                    <a:lstStyle/>
                    <a:p>
                      <a:pPr algn="ctr" defTabSz="642937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rPr>
                        <a:t>グループ名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C4C6C6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solidFill>
                      <a:srgbClr val="011993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42937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444444"/>
                          </a:solidFill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rPr>
                        <a:t>OpsLearnサンプル</a:t>
                      </a: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C4C6C6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633">
                <a:tc>
                  <a:txBody>
                    <a:bodyPr/>
                    <a:lstStyle/>
                    <a:p>
                      <a:pPr algn="ctr" defTabSz="642937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rPr>
                        <a:t>日付</a:t>
                      </a:r>
                    </a:p>
                  </a:txBody>
                  <a:tcPr marL="50800" marR="50800" marT="50800" marB="50800" anchor="ctr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C4C6C6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011993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642937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 dirty="0">
                          <a:solidFill>
                            <a:srgbClr val="444444"/>
                          </a:solidFill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rPr>
                        <a:t>2023-11-1</a:t>
                      </a:r>
                      <a:r>
                        <a:rPr lang="en-US" altLang="ja-JP" sz="2000" dirty="0">
                          <a:solidFill>
                            <a:srgbClr val="444444"/>
                          </a:solidFill>
                          <a:latin typeface="Microsoft Sans Serif"/>
                          <a:ea typeface="Microsoft Sans Serif"/>
                          <a:cs typeface="Microsoft Sans Serif"/>
                          <a:sym typeface="Microsoft Sans Serif"/>
                        </a:rPr>
                        <a:t>0</a:t>
                      </a:r>
                      <a:endParaRPr sz="2000" dirty="0">
                        <a:solidFill>
                          <a:srgbClr val="444444"/>
                        </a:solidFill>
                        <a:latin typeface="Microsoft Sans Serif"/>
                        <a:ea typeface="Microsoft Sans Serif"/>
                        <a:cs typeface="Microsoft Sans Serif"/>
                        <a:sym typeface="Microsoft Sans Serif"/>
                      </a:endParaRPr>
                    </a:p>
                  </a:txBody>
                  <a:tcPr marL="50800" marR="50800" marT="50800" marB="50800" anchor="ctr" horzOverflow="overflow">
                    <a:lnL w="25400">
                      <a:solidFill>
                        <a:srgbClr val="C4C6C6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464" name="グループ"/>
          <p:cNvGrpSpPr/>
          <p:nvPr/>
        </p:nvGrpSpPr>
        <p:grpSpPr>
          <a:xfrm>
            <a:off x="16962012" y="10418482"/>
            <a:ext cx="571501" cy="901701"/>
            <a:chOff x="0" y="0"/>
            <a:chExt cx="571500" cy="901700"/>
          </a:xfrm>
        </p:grpSpPr>
        <p:sp>
          <p:nvSpPr>
            <p:cNvPr id="462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463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465" name="松野 広志"/>
          <p:cNvSpPr txBox="1"/>
          <p:nvPr/>
        </p:nvSpPr>
        <p:spPr>
          <a:xfrm>
            <a:off x="21490037" y="11618152"/>
            <a:ext cx="1524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松野 広志</a:t>
            </a:r>
          </a:p>
        </p:txBody>
      </p:sp>
      <p:sp>
        <p:nvSpPr>
          <p:cNvPr id="466" name="社長"/>
          <p:cNvSpPr txBox="1"/>
          <p:nvPr/>
        </p:nvSpPr>
        <p:spPr>
          <a:xfrm>
            <a:off x="21868975" y="9839992"/>
            <a:ext cx="6635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社長</a:t>
            </a:r>
          </a:p>
        </p:txBody>
      </p:sp>
      <p:sp>
        <p:nvSpPr>
          <p:cNvPr id="467" name="伊藤忠テクノソリューションズ…"/>
          <p:cNvSpPr txBox="1"/>
          <p:nvPr/>
        </p:nvSpPr>
        <p:spPr>
          <a:xfrm>
            <a:off x="1243697" y="8823992"/>
            <a:ext cx="3665856" cy="777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伊藤忠テクノソリューションズ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株式会社</a:t>
            </a:r>
          </a:p>
        </p:txBody>
      </p:sp>
      <p:sp>
        <p:nvSpPr>
          <p:cNvPr id="468" name="角田様"/>
          <p:cNvSpPr txBox="1"/>
          <p:nvPr/>
        </p:nvSpPr>
        <p:spPr>
          <a:xfrm>
            <a:off x="6758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角田様</a:t>
            </a:r>
          </a:p>
        </p:txBody>
      </p:sp>
      <p:sp>
        <p:nvSpPr>
          <p:cNvPr id="469" name="中澤様"/>
          <p:cNvSpPr txBox="1"/>
          <p:nvPr/>
        </p:nvSpPr>
        <p:spPr>
          <a:xfrm>
            <a:off x="5234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中澤様</a:t>
            </a:r>
          </a:p>
        </p:txBody>
      </p:sp>
      <p:sp>
        <p:nvSpPr>
          <p:cNvPr id="470" name="柘植様"/>
          <p:cNvSpPr txBox="1"/>
          <p:nvPr/>
        </p:nvSpPr>
        <p:spPr>
          <a:xfrm>
            <a:off x="1297037" y="11618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柘植様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ワーク内容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ワーク内容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ワーク1: 3ライン図の作成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ワーク1: 3ライン図の作成</a:t>
            </a:r>
          </a:p>
        </p:txBody>
      </p:sp>
      <p:sp>
        <p:nvSpPr>
          <p:cNvPr id="85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sp>
        <p:nvSpPr>
          <p:cNvPr id="86" name="運用組織"/>
          <p:cNvSpPr/>
          <p:nvPr/>
        </p:nvSpPr>
        <p:spPr>
          <a:xfrm>
            <a:off x="9755067" y="10249567"/>
            <a:ext cx="5034744" cy="1380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7625"/>
                </a:moveTo>
                <a:lnTo>
                  <a:pt x="0" y="3975"/>
                </a:lnTo>
                <a:cubicBezTo>
                  <a:pt x="0" y="1780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1780"/>
                  <a:pt x="21600" y="3975"/>
                </a:cubicBezTo>
                <a:lnTo>
                  <a:pt x="21600" y="17625"/>
                </a:lnTo>
                <a:cubicBezTo>
                  <a:pt x="21600" y="19820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9820"/>
                  <a:pt x="0" y="17625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 sz="3600"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運用組織</a:t>
            </a:r>
          </a:p>
        </p:txBody>
      </p:sp>
      <p:grpSp>
        <p:nvGrpSpPr>
          <p:cNvPr id="89" name="グループ"/>
          <p:cNvGrpSpPr/>
          <p:nvPr/>
        </p:nvGrpSpPr>
        <p:grpSpPr>
          <a:xfrm>
            <a:off x="20293150" y="10291482"/>
            <a:ext cx="571501" cy="901701"/>
            <a:chOff x="0" y="0"/>
            <a:chExt cx="571500" cy="901699"/>
          </a:xfrm>
        </p:grpSpPr>
        <p:sp>
          <p:nvSpPr>
            <p:cNvPr id="87" name="三角形"/>
            <p:cNvSpPr/>
            <p:nvPr/>
          </p:nvSpPr>
          <p:spPr>
            <a:xfrm>
              <a:off x="-1" y="330199"/>
              <a:ext cx="571501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011993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88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011993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90" name="経営層"/>
          <p:cNvSpPr txBox="1"/>
          <p:nvPr/>
        </p:nvSpPr>
        <p:spPr>
          <a:xfrm>
            <a:off x="11681888" y="5551485"/>
            <a:ext cx="1181101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584200">
              <a:defRPr>
                <a:solidFill>
                  <a:srgbClr val="FF7E79"/>
                </a:solidFill>
              </a:defRPr>
            </a:lvl1pPr>
          </a:lstStyle>
          <a:p>
            <a:r>
              <a:t>経営層</a:t>
            </a:r>
          </a:p>
        </p:txBody>
      </p:sp>
      <p:grpSp>
        <p:nvGrpSpPr>
          <p:cNvPr id="93" name="グループ"/>
          <p:cNvGrpSpPr/>
          <p:nvPr/>
        </p:nvGrpSpPr>
        <p:grpSpPr>
          <a:xfrm>
            <a:off x="11978084" y="4559778"/>
            <a:ext cx="571501" cy="901701"/>
            <a:chOff x="0" y="0"/>
            <a:chExt cx="571500" cy="901699"/>
          </a:xfrm>
        </p:grpSpPr>
        <p:sp>
          <p:nvSpPr>
            <p:cNvPr id="91" name="三角形"/>
            <p:cNvSpPr/>
            <p:nvPr/>
          </p:nvSpPr>
          <p:spPr>
            <a:xfrm>
              <a:off x="-1" y="330199"/>
              <a:ext cx="571501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7E79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92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7E79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94" name="ユーザー"/>
          <p:cNvSpPr txBox="1"/>
          <p:nvPr/>
        </p:nvSpPr>
        <p:spPr>
          <a:xfrm>
            <a:off x="3078878" y="11181589"/>
            <a:ext cx="1536701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584200">
              <a:defRPr>
                <a:solidFill>
                  <a:srgbClr val="FF9300"/>
                </a:solidFill>
              </a:defRPr>
            </a:lvl1pPr>
          </a:lstStyle>
          <a:p>
            <a:r>
              <a:t>ユーザー</a:t>
            </a:r>
          </a:p>
        </p:txBody>
      </p:sp>
      <p:grpSp>
        <p:nvGrpSpPr>
          <p:cNvPr id="97" name="グループ"/>
          <p:cNvGrpSpPr/>
          <p:nvPr/>
        </p:nvGrpSpPr>
        <p:grpSpPr>
          <a:xfrm>
            <a:off x="3552874" y="10291482"/>
            <a:ext cx="571501" cy="901700"/>
            <a:chOff x="0" y="0"/>
            <a:chExt cx="571500" cy="901699"/>
          </a:xfrm>
        </p:grpSpPr>
        <p:sp>
          <p:nvSpPr>
            <p:cNvPr id="95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93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96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93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98" name="支援組織"/>
          <p:cNvSpPr txBox="1"/>
          <p:nvPr/>
        </p:nvSpPr>
        <p:spPr>
          <a:xfrm>
            <a:off x="19810550" y="11181589"/>
            <a:ext cx="1536701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584200"/>
          </a:lstStyle>
          <a:p>
            <a:r>
              <a:t>支援組織</a:t>
            </a:r>
          </a:p>
        </p:txBody>
      </p:sp>
      <p:sp>
        <p:nvSpPr>
          <p:cNvPr id="99" name="線"/>
          <p:cNvSpPr/>
          <p:nvPr/>
        </p:nvSpPr>
        <p:spPr>
          <a:xfrm flipH="1">
            <a:off x="4657760" y="10927035"/>
            <a:ext cx="5060143" cy="1"/>
          </a:xfrm>
          <a:prstGeom prst="line">
            <a:avLst/>
          </a:prstGeom>
          <a:ln w="50800">
            <a:solidFill>
              <a:srgbClr val="FF93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100" name="線"/>
          <p:cNvSpPr/>
          <p:nvPr/>
        </p:nvSpPr>
        <p:spPr>
          <a:xfrm flipH="1">
            <a:off x="14826973" y="10927035"/>
            <a:ext cx="4843601" cy="1"/>
          </a:xfrm>
          <a:prstGeom prst="line">
            <a:avLst/>
          </a:prstGeom>
          <a:ln w="50800">
            <a:solidFill>
              <a:srgbClr val="011993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101" name="線"/>
          <p:cNvSpPr/>
          <p:nvPr/>
        </p:nvSpPr>
        <p:spPr>
          <a:xfrm flipH="1">
            <a:off x="12272438" y="6189759"/>
            <a:ext cx="1" cy="4043834"/>
          </a:xfrm>
          <a:prstGeom prst="line">
            <a:avLst/>
          </a:prstGeom>
          <a:ln w="50800">
            <a:solidFill>
              <a:srgbClr val="FF7E79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102" name="フロントライン"/>
          <p:cNvSpPr txBox="1"/>
          <p:nvPr/>
        </p:nvSpPr>
        <p:spPr>
          <a:xfrm>
            <a:off x="5708281" y="11156189"/>
            <a:ext cx="3175001" cy="558801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9300"/>
                </a:solidFill>
              </a:defRPr>
            </a:lvl1pPr>
          </a:lstStyle>
          <a:p>
            <a:r>
              <a:t>フロントライン</a:t>
            </a:r>
          </a:p>
        </p:txBody>
      </p:sp>
      <p:sp>
        <p:nvSpPr>
          <p:cNvPr id="103" name="バックエンド"/>
          <p:cNvSpPr txBox="1"/>
          <p:nvPr/>
        </p:nvSpPr>
        <p:spPr>
          <a:xfrm>
            <a:off x="15790930" y="11168889"/>
            <a:ext cx="3175001" cy="533401"/>
          </a:xfrm>
          <a:prstGeom prst="rect">
            <a:avLst/>
          </a:prstGeom>
          <a:ln w="25400">
            <a:solidFill>
              <a:srgbClr val="01199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バックエンド</a:t>
            </a:r>
          </a:p>
        </p:txBody>
      </p:sp>
      <p:sp>
        <p:nvSpPr>
          <p:cNvPr id="104" name="レポートライン"/>
          <p:cNvSpPr txBox="1"/>
          <p:nvPr/>
        </p:nvSpPr>
        <p:spPr>
          <a:xfrm>
            <a:off x="12579911" y="7966143"/>
            <a:ext cx="3175001" cy="558801"/>
          </a:xfrm>
          <a:prstGeom prst="rect">
            <a:avLst/>
          </a:prstGeom>
          <a:ln w="50800">
            <a:solidFill>
              <a:srgbClr val="FF7E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7E79"/>
                </a:solidFill>
              </a:defRPr>
            </a:lvl1pPr>
          </a:lstStyle>
          <a:p>
            <a:r>
              <a:t>レポートライン</a:t>
            </a:r>
          </a:p>
        </p:txBody>
      </p:sp>
      <p:grpSp>
        <p:nvGrpSpPr>
          <p:cNvPr id="107" name="グループ"/>
          <p:cNvGrpSpPr/>
          <p:nvPr/>
        </p:nvGrpSpPr>
        <p:grpSpPr>
          <a:xfrm>
            <a:off x="16327012" y="9910482"/>
            <a:ext cx="571501" cy="901701"/>
            <a:chOff x="0" y="0"/>
            <a:chExt cx="571500" cy="901700"/>
          </a:xfrm>
        </p:grpSpPr>
        <p:sp>
          <p:nvSpPr>
            <p:cNvPr id="105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06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10" name="グループ"/>
          <p:cNvGrpSpPr/>
          <p:nvPr/>
        </p:nvGrpSpPr>
        <p:grpSpPr>
          <a:xfrm>
            <a:off x="6346874" y="9910482"/>
            <a:ext cx="571501" cy="901700"/>
            <a:chOff x="0" y="0"/>
            <a:chExt cx="571500" cy="901699"/>
          </a:xfrm>
        </p:grpSpPr>
        <p:sp>
          <p:nvSpPr>
            <p:cNvPr id="108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09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13" name="グループ"/>
          <p:cNvGrpSpPr/>
          <p:nvPr/>
        </p:nvGrpSpPr>
        <p:grpSpPr>
          <a:xfrm>
            <a:off x="7108874" y="9910482"/>
            <a:ext cx="571501" cy="901700"/>
            <a:chOff x="0" y="0"/>
            <a:chExt cx="571500" cy="901699"/>
          </a:xfrm>
        </p:grpSpPr>
        <p:sp>
          <p:nvSpPr>
            <p:cNvPr id="111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12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16" name="グループ"/>
          <p:cNvGrpSpPr/>
          <p:nvPr/>
        </p:nvGrpSpPr>
        <p:grpSpPr>
          <a:xfrm>
            <a:off x="7870874" y="9910482"/>
            <a:ext cx="571501" cy="901700"/>
            <a:chOff x="0" y="0"/>
            <a:chExt cx="571500" cy="901699"/>
          </a:xfrm>
        </p:grpSpPr>
        <p:sp>
          <p:nvSpPr>
            <p:cNvPr id="114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15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19" name="グループ"/>
          <p:cNvGrpSpPr/>
          <p:nvPr/>
        </p:nvGrpSpPr>
        <p:grpSpPr>
          <a:xfrm>
            <a:off x="17089012" y="9910482"/>
            <a:ext cx="571501" cy="901701"/>
            <a:chOff x="0" y="0"/>
            <a:chExt cx="571500" cy="901700"/>
          </a:xfrm>
        </p:grpSpPr>
        <p:sp>
          <p:nvSpPr>
            <p:cNvPr id="117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18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22" name="グループ"/>
          <p:cNvGrpSpPr/>
          <p:nvPr/>
        </p:nvGrpSpPr>
        <p:grpSpPr>
          <a:xfrm>
            <a:off x="17851012" y="9910482"/>
            <a:ext cx="571501" cy="901701"/>
            <a:chOff x="0" y="0"/>
            <a:chExt cx="571500" cy="901700"/>
          </a:xfrm>
        </p:grpSpPr>
        <p:sp>
          <p:nvSpPr>
            <p:cNvPr id="120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21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25" name="グループ"/>
          <p:cNvGrpSpPr/>
          <p:nvPr/>
        </p:nvGrpSpPr>
        <p:grpSpPr>
          <a:xfrm>
            <a:off x="11501012" y="8786326"/>
            <a:ext cx="571501" cy="901701"/>
            <a:chOff x="0" y="0"/>
            <a:chExt cx="571500" cy="901700"/>
          </a:xfrm>
        </p:grpSpPr>
        <p:sp>
          <p:nvSpPr>
            <p:cNvPr id="123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24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28" name="グループ"/>
          <p:cNvGrpSpPr/>
          <p:nvPr/>
        </p:nvGrpSpPr>
        <p:grpSpPr>
          <a:xfrm>
            <a:off x="11501012" y="7770326"/>
            <a:ext cx="571501" cy="901701"/>
            <a:chOff x="0" y="0"/>
            <a:chExt cx="571500" cy="901700"/>
          </a:xfrm>
        </p:grpSpPr>
        <p:sp>
          <p:nvSpPr>
            <p:cNvPr id="126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27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31" name="グループ"/>
          <p:cNvGrpSpPr/>
          <p:nvPr/>
        </p:nvGrpSpPr>
        <p:grpSpPr>
          <a:xfrm>
            <a:off x="11501012" y="6754326"/>
            <a:ext cx="571501" cy="901701"/>
            <a:chOff x="0" y="0"/>
            <a:chExt cx="571500" cy="901700"/>
          </a:xfrm>
        </p:grpSpPr>
        <p:sp>
          <p:nvSpPr>
            <p:cNvPr id="129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30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ysDot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132" name="(間接的影響)"/>
          <p:cNvSpPr txBox="1"/>
          <p:nvPr/>
        </p:nvSpPr>
        <p:spPr>
          <a:xfrm>
            <a:off x="19485519" y="9729480"/>
            <a:ext cx="2186763" cy="498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(間接的影響)</a:t>
            </a:r>
          </a:p>
        </p:txBody>
      </p:sp>
      <p:grpSp>
        <p:nvGrpSpPr>
          <p:cNvPr id="135" name="グループ"/>
          <p:cNvGrpSpPr/>
          <p:nvPr/>
        </p:nvGrpSpPr>
        <p:grpSpPr>
          <a:xfrm>
            <a:off x="12089456" y="11527592"/>
            <a:ext cx="508001" cy="825500"/>
            <a:chOff x="0" y="0"/>
            <a:chExt cx="508000" cy="825499"/>
          </a:xfrm>
        </p:grpSpPr>
        <p:sp>
          <p:nvSpPr>
            <p:cNvPr id="133" name="三角形"/>
            <p:cNvSpPr/>
            <p:nvPr/>
          </p:nvSpPr>
          <p:spPr>
            <a:xfrm>
              <a:off x="0" y="317499"/>
              <a:ext cx="508000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34" name="円形"/>
            <p:cNvSpPr/>
            <p:nvPr/>
          </p:nvSpPr>
          <p:spPr>
            <a:xfrm>
              <a:off x="0" y="0"/>
              <a:ext cx="508000" cy="508000"/>
            </a:xfrm>
            <a:prstGeom prst="ellipse">
              <a:avLst/>
            </a:pr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136" name="3ライン図の各ラインに、それぞれ1つのステークホルダー(ライン)を記述します。"/>
          <p:cNvSpPr txBox="1"/>
          <p:nvPr/>
        </p:nvSpPr>
        <p:spPr>
          <a:xfrm>
            <a:off x="2244014" y="2757573"/>
            <a:ext cx="19895973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584200">
              <a:defRPr sz="4200"/>
            </a:lvl1pPr>
          </a:lstStyle>
          <a:p>
            <a:r>
              <a:t>3ライン図の各ラインに、それぞれ1つのステークホルダー(ライン)を記述します。</a:t>
            </a:r>
          </a:p>
        </p:txBody>
      </p:sp>
      <p:sp>
        <p:nvSpPr>
          <p:cNvPr id="137" name="各ラインで最も重要なラインを1つずつ。…"/>
          <p:cNvSpPr/>
          <p:nvPr/>
        </p:nvSpPr>
        <p:spPr>
          <a:xfrm>
            <a:off x="2927882" y="6008685"/>
            <a:ext cx="7980985" cy="3047800"/>
          </a:xfrm>
          <a:prstGeom prst="rect">
            <a:avLst/>
          </a:prstGeom>
          <a:solidFill>
            <a:srgbClr val="0096FF">
              <a:alpha val="8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pPr marL="457200" indent="-457200" algn="l">
              <a:spcBef>
                <a:spcPts val="2800"/>
              </a:spcBef>
              <a:buSzPct val="75000"/>
              <a:buFont typeface="Helvetica Neue"/>
              <a:buChar char="•"/>
            </a:pPr>
            <a:r>
              <a:t>各ラインで最も重要なラインを1つずつ。</a:t>
            </a:r>
          </a:p>
          <a:p>
            <a:pPr marL="457200" indent="-457200" algn="l">
              <a:spcBef>
                <a:spcPts val="2800"/>
              </a:spcBef>
              <a:buSzPct val="75000"/>
              <a:buFont typeface="Helvetica Neue"/>
              <a:buChar char="•"/>
            </a:pPr>
            <a:r>
              <a:t>それぞれのラインの終点は「社長」。</a:t>
            </a:r>
          </a:p>
          <a:p>
            <a:pPr marL="457200" indent="-457200" algn="l">
              <a:spcBef>
                <a:spcPts val="2800"/>
              </a:spcBef>
              <a:buSzPct val="75000"/>
              <a:buFont typeface="Helvetica Neue"/>
              <a:buChar char="•"/>
            </a:pPr>
            <a:r>
              <a:t>今後のワークショップでも使います。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レポートラインの明記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レポートラインの明記</a:t>
            </a:r>
          </a:p>
        </p:txBody>
      </p:sp>
      <p:sp>
        <p:nvSpPr>
          <p:cNvPr id="140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sp>
        <p:nvSpPr>
          <p:cNvPr id="141" name="役職名…"/>
          <p:cNvSpPr/>
          <p:nvPr/>
        </p:nvSpPr>
        <p:spPr>
          <a:xfrm>
            <a:off x="10907772" y="6713608"/>
            <a:ext cx="9699433" cy="2441059"/>
          </a:xfrm>
          <a:prstGeom prst="rect">
            <a:avLst/>
          </a:prstGeom>
          <a:solidFill>
            <a:srgbClr val="0096FF">
              <a:alpha val="8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pPr marL="388620" indent="-388620" algn="l" defTabSz="698301">
              <a:spcBef>
                <a:spcPts val="2300"/>
              </a:spcBef>
              <a:buSzPct val="75000"/>
              <a:buFont typeface="Helvetica Neue"/>
              <a:buChar char="•"/>
              <a:defRPr sz="3060"/>
            </a:pPr>
            <a:r>
              <a:t>役職名</a:t>
            </a:r>
          </a:p>
          <a:p>
            <a:pPr marL="777240" lvl="1" indent="-388620" algn="l" defTabSz="698301">
              <a:buSzPct val="75000"/>
              <a:buFont typeface="Helvetica Neue"/>
              <a:buChar char="•"/>
              <a:defRPr sz="238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ラインの左側に役職名をわかりやすく記述します。</a:t>
            </a:r>
          </a:p>
          <a:p>
            <a:pPr marL="388620" indent="-388620" algn="l" defTabSz="698301">
              <a:spcBef>
                <a:spcPts val="1000"/>
              </a:spcBef>
              <a:buSzPct val="75000"/>
              <a:buFont typeface="Helvetica Neue"/>
              <a:buChar char="•"/>
              <a:defRPr sz="3060"/>
            </a:pPr>
            <a:r>
              <a:t>氏名</a:t>
            </a:r>
          </a:p>
          <a:p>
            <a:pPr marL="777240" lvl="1" indent="-388620" algn="l" defTabSz="698301">
              <a:buSzPct val="75000"/>
              <a:buFont typeface="Helvetica Neue"/>
              <a:buChar char="•"/>
              <a:defRPr sz="238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ラインの右側に氏名(判別できれば氏だけでも可)を記述します。</a:t>
            </a:r>
          </a:p>
        </p:txBody>
      </p:sp>
      <p:pic>
        <p:nvPicPr>
          <p:cNvPr id="142" name="スクリーンショット 2023-11-02 13.35.13.png" descr="スクリーンショット 2023-11-02 13.35.1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540000"/>
            <a:ext cx="21792464" cy="1270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運用組織"/>
          <p:cNvSpPr/>
          <p:nvPr/>
        </p:nvSpPr>
        <p:spPr>
          <a:xfrm>
            <a:off x="3659067" y="11896603"/>
            <a:ext cx="5034744" cy="876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5339"/>
                </a:moveTo>
                <a:lnTo>
                  <a:pt x="0" y="6261"/>
                </a:lnTo>
                <a:cubicBezTo>
                  <a:pt x="0" y="2803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2803"/>
                  <a:pt x="21600" y="6261"/>
                </a:cubicBezTo>
                <a:lnTo>
                  <a:pt x="21600" y="15339"/>
                </a:lnTo>
                <a:cubicBezTo>
                  <a:pt x="21600" y="18797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8797"/>
                  <a:pt x="0" y="15339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 sz="3600"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運用組織</a:t>
            </a:r>
          </a:p>
        </p:txBody>
      </p:sp>
      <p:sp>
        <p:nvSpPr>
          <p:cNvPr id="144" name="線"/>
          <p:cNvSpPr/>
          <p:nvPr/>
        </p:nvSpPr>
        <p:spPr>
          <a:xfrm flipH="1">
            <a:off x="6237428" y="5973005"/>
            <a:ext cx="1" cy="5872633"/>
          </a:xfrm>
          <a:prstGeom prst="line">
            <a:avLst/>
          </a:prstGeom>
          <a:ln w="50800">
            <a:solidFill>
              <a:srgbClr val="FF7E79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145" name="レポートライン"/>
          <p:cNvSpPr txBox="1"/>
          <p:nvPr/>
        </p:nvSpPr>
        <p:spPr>
          <a:xfrm>
            <a:off x="4543249" y="5232399"/>
            <a:ext cx="3175001" cy="558801"/>
          </a:xfrm>
          <a:prstGeom prst="rect">
            <a:avLst/>
          </a:prstGeom>
          <a:ln w="50800">
            <a:solidFill>
              <a:srgbClr val="FF7E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7E79"/>
                </a:solidFill>
              </a:defRPr>
            </a:lvl1pPr>
          </a:lstStyle>
          <a:p>
            <a:r>
              <a:t>レポートライン</a:t>
            </a:r>
          </a:p>
        </p:txBody>
      </p:sp>
      <p:grpSp>
        <p:nvGrpSpPr>
          <p:cNvPr id="148" name="グループ"/>
          <p:cNvGrpSpPr/>
          <p:nvPr/>
        </p:nvGrpSpPr>
        <p:grpSpPr>
          <a:xfrm>
            <a:off x="5466003" y="10779371"/>
            <a:ext cx="571501" cy="901701"/>
            <a:chOff x="0" y="0"/>
            <a:chExt cx="571500" cy="901700"/>
          </a:xfrm>
        </p:grpSpPr>
        <p:sp>
          <p:nvSpPr>
            <p:cNvPr id="146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47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51" name="グループ"/>
          <p:cNvGrpSpPr/>
          <p:nvPr/>
        </p:nvGrpSpPr>
        <p:grpSpPr>
          <a:xfrm>
            <a:off x="5466003" y="9255371"/>
            <a:ext cx="571501" cy="901701"/>
            <a:chOff x="0" y="0"/>
            <a:chExt cx="571500" cy="901700"/>
          </a:xfrm>
        </p:grpSpPr>
        <p:sp>
          <p:nvSpPr>
            <p:cNvPr id="149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50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154" name="グループ"/>
          <p:cNvGrpSpPr/>
          <p:nvPr/>
        </p:nvGrpSpPr>
        <p:grpSpPr>
          <a:xfrm>
            <a:off x="5466003" y="7731371"/>
            <a:ext cx="571501" cy="901701"/>
            <a:chOff x="0" y="0"/>
            <a:chExt cx="571500" cy="901700"/>
          </a:xfrm>
        </p:grpSpPr>
        <p:sp>
          <p:nvSpPr>
            <p:cNvPr id="152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53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155" name="部長"/>
          <p:cNvSpPr txBox="1"/>
          <p:nvPr/>
        </p:nvSpPr>
        <p:spPr>
          <a:xfrm>
            <a:off x="4152027" y="10982137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部長</a:t>
            </a:r>
          </a:p>
        </p:txBody>
      </p:sp>
      <p:sp>
        <p:nvSpPr>
          <p:cNvPr id="156" name="本部長"/>
          <p:cNvSpPr txBox="1"/>
          <p:nvPr/>
        </p:nvSpPr>
        <p:spPr>
          <a:xfrm>
            <a:off x="3999627" y="9458137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本部長</a:t>
            </a:r>
          </a:p>
        </p:txBody>
      </p:sp>
      <p:sp>
        <p:nvSpPr>
          <p:cNvPr id="157" name="担当役員"/>
          <p:cNvSpPr txBox="1"/>
          <p:nvPr/>
        </p:nvSpPr>
        <p:spPr>
          <a:xfrm>
            <a:off x="3847227" y="7934137"/>
            <a:ext cx="13747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担当役員</a:t>
            </a:r>
          </a:p>
        </p:txBody>
      </p:sp>
      <p:grpSp>
        <p:nvGrpSpPr>
          <p:cNvPr id="160" name="グループ"/>
          <p:cNvGrpSpPr/>
          <p:nvPr/>
        </p:nvGrpSpPr>
        <p:grpSpPr>
          <a:xfrm>
            <a:off x="5466003" y="6334371"/>
            <a:ext cx="571501" cy="901701"/>
            <a:chOff x="0" y="0"/>
            <a:chExt cx="571500" cy="901700"/>
          </a:xfrm>
        </p:grpSpPr>
        <p:sp>
          <p:nvSpPr>
            <p:cNvPr id="158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59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161" name="(自社の)…"/>
          <p:cNvSpPr txBox="1"/>
          <p:nvPr/>
        </p:nvSpPr>
        <p:spPr>
          <a:xfrm>
            <a:off x="3891118" y="6308537"/>
            <a:ext cx="1286994" cy="904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(自社の)</a:t>
            </a:r>
          </a:p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社長</a:t>
            </a:r>
          </a:p>
        </p:txBody>
      </p:sp>
      <p:sp>
        <p:nvSpPr>
          <p:cNvPr id="162" name="氏名"/>
          <p:cNvSpPr txBox="1"/>
          <p:nvPr/>
        </p:nvSpPr>
        <p:spPr>
          <a:xfrm>
            <a:off x="7073027" y="6537137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163" name="氏名"/>
          <p:cNvSpPr txBox="1"/>
          <p:nvPr/>
        </p:nvSpPr>
        <p:spPr>
          <a:xfrm>
            <a:off x="7073027" y="7934137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164" name="氏名"/>
          <p:cNvSpPr txBox="1"/>
          <p:nvPr/>
        </p:nvSpPr>
        <p:spPr>
          <a:xfrm>
            <a:off x="7073027" y="9458137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165" name="氏名"/>
          <p:cNvSpPr txBox="1"/>
          <p:nvPr/>
        </p:nvSpPr>
        <p:spPr>
          <a:xfrm>
            <a:off x="7073027" y="10982137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166" name="ラインホップが4以外の場合は、適宜追加削除してください。"/>
          <p:cNvSpPr txBox="1"/>
          <p:nvPr/>
        </p:nvSpPr>
        <p:spPr>
          <a:xfrm>
            <a:off x="11890568" y="10122146"/>
            <a:ext cx="9118918" cy="4667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 lvl="1" algn="l">
              <a:defRPr sz="25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ラインホップが4以外の場合は、適宜追加削除してください。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例: レポートライン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例: レポートライン</a:t>
            </a:r>
          </a:p>
        </p:txBody>
      </p:sp>
      <p:sp>
        <p:nvSpPr>
          <p:cNvPr id="171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sp>
        <p:nvSpPr>
          <p:cNvPr id="172" name="OpsLearn運営チーム"/>
          <p:cNvSpPr/>
          <p:nvPr/>
        </p:nvSpPr>
        <p:spPr>
          <a:xfrm>
            <a:off x="3659067" y="11896603"/>
            <a:ext cx="5034744" cy="876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5339"/>
                </a:moveTo>
                <a:lnTo>
                  <a:pt x="0" y="6261"/>
                </a:lnTo>
                <a:cubicBezTo>
                  <a:pt x="0" y="2803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2803"/>
                  <a:pt x="21600" y="6261"/>
                </a:cubicBezTo>
                <a:lnTo>
                  <a:pt x="21600" y="15339"/>
                </a:lnTo>
                <a:cubicBezTo>
                  <a:pt x="21600" y="18797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8797"/>
                  <a:pt x="0" y="15339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OpsLearn運営チーム</a:t>
            </a:r>
          </a:p>
        </p:txBody>
      </p:sp>
      <p:sp>
        <p:nvSpPr>
          <p:cNvPr id="173" name="線"/>
          <p:cNvSpPr/>
          <p:nvPr/>
        </p:nvSpPr>
        <p:spPr>
          <a:xfrm flipH="1">
            <a:off x="6237428" y="5973005"/>
            <a:ext cx="1" cy="5872633"/>
          </a:xfrm>
          <a:prstGeom prst="line">
            <a:avLst/>
          </a:prstGeom>
          <a:ln w="50800">
            <a:solidFill>
              <a:srgbClr val="FF7E79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174" name="レポートライン"/>
          <p:cNvSpPr txBox="1"/>
          <p:nvPr/>
        </p:nvSpPr>
        <p:spPr>
          <a:xfrm>
            <a:off x="4543249" y="5232399"/>
            <a:ext cx="3175001" cy="558801"/>
          </a:xfrm>
          <a:prstGeom prst="rect">
            <a:avLst/>
          </a:prstGeom>
          <a:ln w="50800">
            <a:solidFill>
              <a:srgbClr val="FF7E79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7E79"/>
                </a:solidFill>
              </a:defRPr>
            </a:lvl1pPr>
          </a:lstStyle>
          <a:p>
            <a:r>
              <a:t>レポートライン</a:t>
            </a:r>
          </a:p>
        </p:txBody>
      </p:sp>
      <p:grpSp>
        <p:nvGrpSpPr>
          <p:cNvPr id="177" name="グループ"/>
          <p:cNvGrpSpPr/>
          <p:nvPr/>
        </p:nvGrpSpPr>
        <p:grpSpPr>
          <a:xfrm>
            <a:off x="5466003" y="9255371"/>
            <a:ext cx="571501" cy="901701"/>
            <a:chOff x="0" y="0"/>
            <a:chExt cx="571500" cy="901700"/>
          </a:xfrm>
        </p:grpSpPr>
        <p:sp>
          <p:nvSpPr>
            <p:cNvPr id="175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76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178" name="事業長"/>
          <p:cNvSpPr txBox="1"/>
          <p:nvPr/>
        </p:nvSpPr>
        <p:spPr>
          <a:xfrm>
            <a:off x="4075827" y="9483537"/>
            <a:ext cx="9175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事業長</a:t>
            </a:r>
          </a:p>
        </p:txBody>
      </p:sp>
      <p:grpSp>
        <p:nvGrpSpPr>
          <p:cNvPr id="181" name="グループ"/>
          <p:cNvGrpSpPr/>
          <p:nvPr/>
        </p:nvGrpSpPr>
        <p:grpSpPr>
          <a:xfrm>
            <a:off x="5466003" y="6334371"/>
            <a:ext cx="571501" cy="901701"/>
            <a:chOff x="0" y="0"/>
            <a:chExt cx="571500" cy="901700"/>
          </a:xfrm>
        </p:grpSpPr>
        <p:sp>
          <p:nvSpPr>
            <p:cNvPr id="179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180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7E79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182" name="代表社員"/>
          <p:cNvSpPr txBox="1"/>
          <p:nvPr/>
        </p:nvSpPr>
        <p:spPr>
          <a:xfrm>
            <a:off x="3948827" y="6562537"/>
            <a:ext cx="11715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代表社員</a:t>
            </a:r>
          </a:p>
        </p:txBody>
      </p:sp>
      <p:sp>
        <p:nvSpPr>
          <p:cNvPr id="183" name="波田野"/>
          <p:cNvSpPr txBox="1"/>
          <p:nvPr/>
        </p:nvSpPr>
        <p:spPr>
          <a:xfrm>
            <a:off x="6996827" y="6562537"/>
            <a:ext cx="9175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波田野</a:t>
            </a:r>
          </a:p>
        </p:txBody>
      </p:sp>
      <p:sp>
        <p:nvSpPr>
          <p:cNvPr id="184" name="波田野"/>
          <p:cNvSpPr txBox="1"/>
          <p:nvPr/>
        </p:nvSpPr>
        <p:spPr>
          <a:xfrm>
            <a:off x="6996827" y="9483537"/>
            <a:ext cx="9175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波田野</a:t>
            </a:r>
          </a:p>
        </p:txBody>
      </p:sp>
      <p:pic>
        <p:nvPicPr>
          <p:cNvPr id="185" name="スクリーンショット 2023-11-12 23.39.00.png" descr="スクリーンショット 2023-11-12 23.39.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7919" y="2459401"/>
            <a:ext cx="20005479" cy="17388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バックエンドの明記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バックエンドの明記</a:t>
            </a:r>
          </a:p>
        </p:txBody>
      </p:sp>
      <p:sp>
        <p:nvSpPr>
          <p:cNvPr id="190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pic>
        <p:nvPicPr>
          <p:cNvPr id="191" name="スクリーンショット 2023-11-02 13.34.24.png" descr="スクリーンショット 2023-11-02 13.34.2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540000"/>
            <a:ext cx="22075589" cy="1270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運用組織"/>
          <p:cNvSpPr/>
          <p:nvPr/>
        </p:nvSpPr>
        <p:spPr>
          <a:xfrm>
            <a:off x="6453067" y="10249567"/>
            <a:ext cx="5034744" cy="1380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7625"/>
                </a:moveTo>
                <a:lnTo>
                  <a:pt x="0" y="3975"/>
                </a:lnTo>
                <a:cubicBezTo>
                  <a:pt x="0" y="1780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1780"/>
                  <a:pt x="21600" y="3975"/>
                </a:cubicBezTo>
                <a:lnTo>
                  <a:pt x="21600" y="17625"/>
                </a:lnTo>
                <a:cubicBezTo>
                  <a:pt x="21600" y="19820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9820"/>
                  <a:pt x="0" y="17625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 sz="3600"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運用組織</a:t>
            </a:r>
          </a:p>
        </p:txBody>
      </p:sp>
      <p:sp>
        <p:nvSpPr>
          <p:cNvPr id="193" name="線"/>
          <p:cNvSpPr/>
          <p:nvPr/>
        </p:nvSpPr>
        <p:spPr>
          <a:xfrm flipH="1" flipV="1">
            <a:off x="11524973" y="11435035"/>
            <a:ext cx="6979303" cy="1"/>
          </a:xfrm>
          <a:prstGeom prst="line">
            <a:avLst/>
          </a:prstGeom>
          <a:ln w="50800">
            <a:solidFill>
              <a:srgbClr val="011993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194" name="バックエンド"/>
          <p:cNvSpPr txBox="1"/>
          <p:nvPr/>
        </p:nvSpPr>
        <p:spPr>
          <a:xfrm>
            <a:off x="17568930" y="11676889"/>
            <a:ext cx="3175001" cy="533401"/>
          </a:xfrm>
          <a:prstGeom prst="rect">
            <a:avLst/>
          </a:prstGeom>
          <a:ln w="25400">
            <a:solidFill>
              <a:srgbClr val="01199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バックエンド</a:t>
            </a:r>
          </a:p>
        </p:txBody>
      </p:sp>
      <p:sp>
        <p:nvSpPr>
          <p:cNvPr id="195" name="三角形"/>
          <p:cNvSpPr/>
          <p:nvPr/>
        </p:nvSpPr>
        <p:spPr>
          <a:xfrm>
            <a:off x="12009012" y="10748682"/>
            <a:ext cx="571501" cy="571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0119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3200">
                <a:solidFill>
                  <a:srgbClr val="001E57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  <p:sp>
        <p:nvSpPr>
          <p:cNvPr id="196" name="円形"/>
          <p:cNvSpPr/>
          <p:nvPr/>
        </p:nvSpPr>
        <p:spPr>
          <a:xfrm>
            <a:off x="12009012" y="10418482"/>
            <a:ext cx="571501" cy="5715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119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3200">
                <a:solidFill>
                  <a:srgbClr val="001E57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  <p:sp>
        <p:nvSpPr>
          <p:cNvPr id="197" name="三角形"/>
          <p:cNvSpPr/>
          <p:nvPr/>
        </p:nvSpPr>
        <p:spPr>
          <a:xfrm>
            <a:off x="13406012" y="10748682"/>
            <a:ext cx="571501" cy="571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0119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3200">
                <a:solidFill>
                  <a:srgbClr val="001E57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  <p:sp>
        <p:nvSpPr>
          <p:cNvPr id="198" name="円形"/>
          <p:cNvSpPr/>
          <p:nvPr/>
        </p:nvSpPr>
        <p:spPr>
          <a:xfrm>
            <a:off x="13406012" y="10418482"/>
            <a:ext cx="571501" cy="571501"/>
          </a:xfrm>
          <a:prstGeom prst="ellipse">
            <a:avLst/>
          </a:prstGeom>
          <a:solidFill>
            <a:srgbClr val="FFFFFF"/>
          </a:solidFill>
          <a:ln w="25400">
            <a:solidFill>
              <a:srgbClr val="0119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3200">
                <a:solidFill>
                  <a:srgbClr val="001E57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  <p:grpSp>
        <p:nvGrpSpPr>
          <p:cNvPr id="201" name="グループ"/>
          <p:cNvGrpSpPr/>
          <p:nvPr/>
        </p:nvGrpSpPr>
        <p:grpSpPr>
          <a:xfrm>
            <a:off x="14803012" y="10418482"/>
            <a:ext cx="571501" cy="901701"/>
            <a:chOff x="0" y="0"/>
            <a:chExt cx="571500" cy="901700"/>
          </a:xfrm>
        </p:grpSpPr>
        <p:sp>
          <p:nvSpPr>
            <p:cNvPr id="199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00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204" name="グループ"/>
          <p:cNvGrpSpPr/>
          <p:nvPr/>
        </p:nvGrpSpPr>
        <p:grpSpPr>
          <a:xfrm>
            <a:off x="8787456" y="11527592"/>
            <a:ext cx="508001" cy="825500"/>
            <a:chOff x="0" y="0"/>
            <a:chExt cx="508000" cy="825499"/>
          </a:xfrm>
        </p:grpSpPr>
        <p:sp>
          <p:nvSpPr>
            <p:cNvPr id="202" name="三角形"/>
            <p:cNvSpPr/>
            <p:nvPr/>
          </p:nvSpPr>
          <p:spPr>
            <a:xfrm>
              <a:off x="0" y="317499"/>
              <a:ext cx="508000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03" name="円形"/>
            <p:cNvSpPr/>
            <p:nvPr/>
          </p:nvSpPr>
          <p:spPr>
            <a:xfrm>
              <a:off x="0" y="0"/>
              <a:ext cx="508000" cy="508000"/>
            </a:xfrm>
            <a:prstGeom prst="ellipse">
              <a:avLst/>
            </a:pr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207" name="グループ"/>
          <p:cNvGrpSpPr/>
          <p:nvPr/>
        </p:nvGrpSpPr>
        <p:grpSpPr>
          <a:xfrm>
            <a:off x="18613012" y="10418482"/>
            <a:ext cx="571501" cy="901701"/>
            <a:chOff x="0" y="0"/>
            <a:chExt cx="571500" cy="901700"/>
          </a:xfrm>
        </p:grpSpPr>
        <p:sp>
          <p:nvSpPr>
            <p:cNvPr id="205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06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208" name="(支援企業の)…"/>
          <p:cNvSpPr txBox="1"/>
          <p:nvPr/>
        </p:nvSpPr>
        <p:spPr>
          <a:xfrm>
            <a:off x="18003328" y="9268492"/>
            <a:ext cx="1896593" cy="904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(支援企業の)</a:t>
            </a:r>
          </a:p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社長</a:t>
            </a:r>
          </a:p>
        </p:txBody>
      </p:sp>
      <p:sp>
        <p:nvSpPr>
          <p:cNvPr id="209" name="組織名"/>
          <p:cNvSpPr txBox="1"/>
          <p:nvPr/>
        </p:nvSpPr>
        <p:spPr>
          <a:xfrm>
            <a:off x="11685637" y="9116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210" name="組織名"/>
          <p:cNvSpPr txBox="1"/>
          <p:nvPr/>
        </p:nvSpPr>
        <p:spPr>
          <a:xfrm>
            <a:off x="13082637" y="9116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211" name="組織名"/>
          <p:cNvSpPr txBox="1"/>
          <p:nvPr/>
        </p:nvSpPr>
        <p:spPr>
          <a:xfrm>
            <a:off x="14479637" y="9116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212" name="氏名"/>
          <p:cNvSpPr txBox="1"/>
          <p:nvPr/>
        </p:nvSpPr>
        <p:spPr>
          <a:xfrm>
            <a:off x="11838037" y="11783092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213" name="氏名"/>
          <p:cNvSpPr txBox="1"/>
          <p:nvPr/>
        </p:nvSpPr>
        <p:spPr>
          <a:xfrm>
            <a:off x="13235037" y="11783092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214" name="氏名"/>
          <p:cNvSpPr txBox="1"/>
          <p:nvPr/>
        </p:nvSpPr>
        <p:spPr>
          <a:xfrm>
            <a:off x="14632037" y="11783092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215" name="組織名…"/>
          <p:cNvSpPr/>
          <p:nvPr/>
        </p:nvSpPr>
        <p:spPr>
          <a:xfrm>
            <a:off x="10930198" y="4440070"/>
            <a:ext cx="10659802" cy="3927435"/>
          </a:xfrm>
          <a:prstGeom prst="rect">
            <a:avLst/>
          </a:prstGeom>
          <a:solidFill>
            <a:srgbClr val="0096FF">
              <a:alpha val="8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pPr marL="429768" indent="-429768" algn="l" defTabSz="772239">
              <a:spcBef>
                <a:spcPts val="2600"/>
              </a:spcBef>
              <a:buSzPct val="75000"/>
              <a:buFont typeface="Helvetica Neue"/>
              <a:buChar char="•"/>
              <a:defRPr sz="3384"/>
            </a:pPr>
            <a:r>
              <a:t>組織名</a:t>
            </a:r>
          </a:p>
          <a:p>
            <a:pPr marL="859536" lvl="1" indent="-429768" algn="l" defTabSz="772239">
              <a:buSzPct val="75000"/>
              <a:buFont typeface="Helvetica Neue"/>
              <a:buChar char="•"/>
              <a:defRPr sz="2632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ラインの上側に組織名をわかりやすく記述します。</a:t>
            </a:r>
          </a:p>
          <a:p>
            <a:pPr marL="429768" indent="-429768" algn="l" defTabSz="772239">
              <a:spcBef>
                <a:spcPts val="1100"/>
              </a:spcBef>
              <a:buSzPct val="75000"/>
              <a:buFont typeface="Helvetica Neue"/>
              <a:buChar char="•"/>
              <a:defRPr sz="3384"/>
            </a:pPr>
            <a:r>
              <a:t>役職名</a:t>
            </a:r>
          </a:p>
          <a:p>
            <a:pPr marL="859536" lvl="1" indent="-429768" algn="l" defTabSz="772239">
              <a:buSzPct val="75000"/>
              <a:buFont typeface="Helvetica Neue"/>
              <a:buChar char="•"/>
              <a:defRPr sz="2632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ラインの上側に役職名をわかりやすく記述します。</a:t>
            </a:r>
          </a:p>
          <a:p>
            <a:pPr marL="429768" indent="-429768" algn="l" defTabSz="772239">
              <a:spcBef>
                <a:spcPts val="1100"/>
              </a:spcBef>
              <a:buSzPct val="75000"/>
              <a:buFont typeface="Helvetica Neue"/>
              <a:buChar char="•"/>
              <a:defRPr sz="3384"/>
            </a:pPr>
            <a:r>
              <a:t>氏名</a:t>
            </a:r>
          </a:p>
          <a:p>
            <a:pPr marL="859536" lvl="1" indent="-429768" algn="l" defTabSz="772239">
              <a:buSzPct val="75000"/>
              <a:buFont typeface="Helvetica Neue"/>
              <a:buChar char="•"/>
              <a:defRPr sz="2632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ラインの下側に氏名(判別できれば氏だけでも可)を記述します。</a:t>
            </a:r>
          </a:p>
        </p:txBody>
      </p:sp>
      <p:sp>
        <p:nvSpPr>
          <p:cNvPr id="216" name="役職名"/>
          <p:cNvSpPr txBox="1"/>
          <p:nvPr/>
        </p:nvSpPr>
        <p:spPr>
          <a:xfrm>
            <a:off x="11685637" y="9624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  <p:sp>
        <p:nvSpPr>
          <p:cNvPr id="217" name="役職名"/>
          <p:cNvSpPr txBox="1"/>
          <p:nvPr/>
        </p:nvSpPr>
        <p:spPr>
          <a:xfrm>
            <a:off x="13082637" y="9624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  <p:sp>
        <p:nvSpPr>
          <p:cNvPr id="218" name="役職名"/>
          <p:cNvSpPr txBox="1"/>
          <p:nvPr/>
        </p:nvSpPr>
        <p:spPr>
          <a:xfrm>
            <a:off x="14479637" y="9624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役職名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例: バックエンド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例: バックエンド</a:t>
            </a:r>
          </a:p>
        </p:txBody>
      </p:sp>
      <p:sp>
        <p:nvSpPr>
          <p:cNvPr id="223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sp>
        <p:nvSpPr>
          <p:cNvPr id="224" name="OpsLearn運営チーム"/>
          <p:cNvSpPr/>
          <p:nvPr/>
        </p:nvSpPr>
        <p:spPr>
          <a:xfrm>
            <a:off x="6453067" y="11011567"/>
            <a:ext cx="5034744" cy="876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5339"/>
                </a:moveTo>
                <a:lnTo>
                  <a:pt x="0" y="6261"/>
                </a:lnTo>
                <a:cubicBezTo>
                  <a:pt x="0" y="2803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2803"/>
                  <a:pt x="21600" y="6261"/>
                </a:cubicBezTo>
                <a:lnTo>
                  <a:pt x="21600" y="15339"/>
                </a:lnTo>
                <a:cubicBezTo>
                  <a:pt x="21600" y="18797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8797"/>
                  <a:pt x="0" y="15339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OpsLearn運営チーム</a:t>
            </a:r>
          </a:p>
        </p:txBody>
      </p:sp>
      <p:grpSp>
        <p:nvGrpSpPr>
          <p:cNvPr id="227" name="グループ"/>
          <p:cNvGrpSpPr/>
          <p:nvPr/>
        </p:nvGrpSpPr>
        <p:grpSpPr>
          <a:xfrm>
            <a:off x="8787456" y="12035592"/>
            <a:ext cx="508001" cy="825500"/>
            <a:chOff x="0" y="0"/>
            <a:chExt cx="508000" cy="825499"/>
          </a:xfrm>
        </p:grpSpPr>
        <p:sp>
          <p:nvSpPr>
            <p:cNvPr id="225" name="三角形"/>
            <p:cNvSpPr/>
            <p:nvPr/>
          </p:nvSpPr>
          <p:spPr>
            <a:xfrm>
              <a:off x="0" y="317499"/>
              <a:ext cx="508000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26" name="円形"/>
            <p:cNvSpPr/>
            <p:nvPr/>
          </p:nvSpPr>
          <p:spPr>
            <a:xfrm>
              <a:off x="0" y="0"/>
              <a:ext cx="508000" cy="508000"/>
            </a:xfrm>
            <a:prstGeom prst="ellipse">
              <a:avLst/>
            </a:pr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228" name="線"/>
          <p:cNvSpPr/>
          <p:nvPr/>
        </p:nvSpPr>
        <p:spPr>
          <a:xfrm flipH="1" flipV="1">
            <a:off x="11524973" y="11435035"/>
            <a:ext cx="6979303" cy="1"/>
          </a:xfrm>
          <a:prstGeom prst="line">
            <a:avLst/>
          </a:prstGeom>
          <a:ln w="50800">
            <a:solidFill>
              <a:srgbClr val="011993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229" name="バックエンド"/>
          <p:cNvSpPr txBox="1"/>
          <p:nvPr/>
        </p:nvSpPr>
        <p:spPr>
          <a:xfrm>
            <a:off x="17568930" y="12197589"/>
            <a:ext cx="3175001" cy="533401"/>
          </a:xfrm>
          <a:prstGeom prst="rect">
            <a:avLst/>
          </a:prstGeom>
          <a:ln w="25400">
            <a:solidFill>
              <a:srgbClr val="01199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バックエンド</a:t>
            </a:r>
          </a:p>
        </p:txBody>
      </p:sp>
      <p:grpSp>
        <p:nvGrpSpPr>
          <p:cNvPr id="232" name="グループ"/>
          <p:cNvGrpSpPr/>
          <p:nvPr/>
        </p:nvGrpSpPr>
        <p:grpSpPr>
          <a:xfrm>
            <a:off x="12009012" y="10418482"/>
            <a:ext cx="571501" cy="901701"/>
            <a:chOff x="0" y="0"/>
            <a:chExt cx="571500" cy="901700"/>
          </a:xfrm>
        </p:grpSpPr>
        <p:sp>
          <p:nvSpPr>
            <p:cNvPr id="230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31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235" name="グループ"/>
          <p:cNvGrpSpPr/>
          <p:nvPr/>
        </p:nvGrpSpPr>
        <p:grpSpPr>
          <a:xfrm>
            <a:off x="15311012" y="10418482"/>
            <a:ext cx="571501" cy="901701"/>
            <a:chOff x="0" y="0"/>
            <a:chExt cx="571500" cy="901700"/>
          </a:xfrm>
        </p:grpSpPr>
        <p:sp>
          <p:nvSpPr>
            <p:cNvPr id="233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34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238" name="グループ"/>
          <p:cNvGrpSpPr/>
          <p:nvPr/>
        </p:nvGrpSpPr>
        <p:grpSpPr>
          <a:xfrm>
            <a:off x="18613012" y="10418482"/>
            <a:ext cx="571501" cy="901701"/>
            <a:chOff x="0" y="0"/>
            <a:chExt cx="571500" cy="901700"/>
          </a:xfrm>
        </p:grpSpPr>
        <p:sp>
          <p:nvSpPr>
            <p:cNvPr id="236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37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239" name="株式会社…"/>
          <p:cNvSpPr txBox="1"/>
          <p:nvPr/>
        </p:nvSpPr>
        <p:spPr>
          <a:xfrm>
            <a:off x="17789130" y="8569992"/>
            <a:ext cx="2070990" cy="777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株式会社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ABCD Partners</a:t>
            </a:r>
          </a:p>
        </p:txBody>
      </p:sp>
      <p:sp>
        <p:nvSpPr>
          <p:cNvPr id="240" name="(不定)"/>
          <p:cNvSpPr txBox="1"/>
          <p:nvPr/>
        </p:nvSpPr>
        <p:spPr>
          <a:xfrm>
            <a:off x="14886037" y="11618152"/>
            <a:ext cx="1524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241" name="(不定)"/>
          <p:cNvSpPr txBox="1"/>
          <p:nvPr/>
        </p:nvSpPr>
        <p:spPr>
          <a:xfrm>
            <a:off x="13235037" y="11618152"/>
            <a:ext cx="1524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242" name="波田野"/>
          <p:cNvSpPr txBox="1"/>
          <p:nvPr/>
        </p:nvSpPr>
        <p:spPr>
          <a:xfrm>
            <a:off x="11584037" y="11618152"/>
            <a:ext cx="1524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波田野</a:t>
            </a:r>
          </a:p>
        </p:txBody>
      </p:sp>
      <p:sp>
        <p:nvSpPr>
          <p:cNvPr id="243" name="OpsLearn…"/>
          <p:cNvSpPr txBox="1"/>
          <p:nvPr/>
        </p:nvSpPr>
        <p:spPr>
          <a:xfrm>
            <a:off x="11584037" y="8252492"/>
            <a:ext cx="1400176" cy="1158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OpsLearn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教材開発チーム</a:t>
            </a:r>
          </a:p>
        </p:txBody>
      </p:sp>
      <p:sp>
        <p:nvSpPr>
          <p:cNvPr id="244" name="edulio…"/>
          <p:cNvSpPr txBox="1"/>
          <p:nvPr/>
        </p:nvSpPr>
        <p:spPr>
          <a:xfrm>
            <a:off x="13285837" y="8252492"/>
            <a:ext cx="1273176" cy="1158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edulio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サポート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チーム</a:t>
            </a:r>
          </a:p>
        </p:txBody>
      </p:sp>
      <p:sp>
        <p:nvSpPr>
          <p:cNvPr id="245" name="edulio…"/>
          <p:cNvSpPr txBox="1"/>
          <p:nvPr/>
        </p:nvSpPr>
        <p:spPr>
          <a:xfrm>
            <a:off x="14936837" y="8252492"/>
            <a:ext cx="1273176" cy="1158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edulio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開発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チーム</a:t>
            </a:r>
          </a:p>
        </p:txBody>
      </p:sp>
      <p:sp>
        <p:nvSpPr>
          <p:cNvPr id="246" name="チームリーダー"/>
          <p:cNvSpPr txBox="1"/>
          <p:nvPr/>
        </p:nvSpPr>
        <p:spPr>
          <a:xfrm>
            <a:off x="11634837" y="9585992"/>
            <a:ext cx="1273176" cy="777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チームリーダー</a:t>
            </a:r>
          </a:p>
        </p:txBody>
      </p:sp>
      <p:sp>
        <p:nvSpPr>
          <p:cNvPr id="247" name="(不定)"/>
          <p:cNvSpPr txBox="1"/>
          <p:nvPr/>
        </p:nvSpPr>
        <p:spPr>
          <a:xfrm>
            <a:off x="13285837" y="9776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248" name="(不定)"/>
          <p:cNvSpPr txBox="1"/>
          <p:nvPr/>
        </p:nvSpPr>
        <p:spPr>
          <a:xfrm>
            <a:off x="14936837" y="9776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grpSp>
        <p:nvGrpSpPr>
          <p:cNvPr id="251" name="グループ"/>
          <p:cNvGrpSpPr/>
          <p:nvPr/>
        </p:nvGrpSpPr>
        <p:grpSpPr>
          <a:xfrm>
            <a:off x="13660012" y="10418482"/>
            <a:ext cx="571501" cy="901701"/>
            <a:chOff x="0" y="0"/>
            <a:chExt cx="571500" cy="901700"/>
          </a:xfrm>
        </p:grpSpPr>
        <p:sp>
          <p:nvSpPr>
            <p:cNvPr id="249" name="三角形"/>
            <p:cNvSpPr/>
            <p:nvPr/>
          </p:nvSpPr>
          <p:spPr>
            <a:xfrm>
              <a:off x="-1" y="330200"/>
              <a:ext cx="571501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50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011993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252" name="松野 広志"/>
          <p:cNvSpPr txBox="1"/>
          <p:nvPr/>
        </p:nvSpPr>
        <p:spPr>
          <a:xfrm>
            <a:off x="18188037" y="11618152"/>
            <a:ext cx="1524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松野 広志</a:t>
            </a:r>
          </a:p>
        </p:txBody>
      </p:sp>
      <p:sp>
        <p:nvSpPr>
          <p:cNvPr id="253" name="社長"/>
          <p:cNvSpPr txBox="1"/>
          <p:nvPr/>
        </p:nvSpPr>
        <p:spPr>
          <a:xfrm>
            <a:off x="18566975" y="9839992"/>
            <a:ext cx="6635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社長</a:t>
            </a:r>
          </a:p>
        </p:txBody>
      </p:sp>
      <p:pic>
        <p:nvPicPr>
          <p:cNvPr id="254" name="スクリーンショット 2023-11-12 23.52.09.png" descr="スクリーンショット 2023-11-12 23.52.0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4597" y="2913214"/>
            <a:ext cx="21253655" cy="2320339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四角形"/>
          <p:cNvSpPr/>
          <p:nvPr/>
        </p:nvSpPr>
        <p:spPr>
          <a:xfrm>
            <a:off x="1663647" y="4257383"/>
            <a:ext cx="21215555" cy="274519"/>
          </a:xfrm>
          <a:prstGeom prst="rect">
            <a:avLst/>
          </a:prstGeom>
          <a:solidFill>
            <a:srgbClr val="0433FF">
              <a:alpha val="8000"/>
            </a:srgbClr>
          </a:solidFill>
          <a:ln w="38100">
            <a:solidFill>
              <a:srgbClr val="0433FF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4200">
                <a:solidFill>
                  <a:srgbClr val="FFFFFF"/>
                </a:solidFill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フロントラインの明記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フロントラインの明記</a:t>
            </a:r>
          </a:p>
        </p:txBody>
      </p:sp>
      <p:sp>
        <p:nvSpPr>
          <p:cNvPr id="260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pic>
        <p:nvPicPr>
          <p:cNvPr id="261" name="スクリーンショット 2023-11-02 13.33.38.png" descr="スクリーンショット 2023-11-02 13.33.3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540000"/>
            <a:ext cx="21792464" cy="1270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運用組織"/>
          <p:cNvSpPr/>
          <p:nvPr/>
        </p:nvSpPr>
        <p:spPr>
          <a:xfrm>
            <a:off x="13692066" y="10249567"/>
            <a:ext cx="5034744" cy="138033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7625"/>
                </a:moveTo>
                <a:lnTo>
                  <a:pt x="0" y="3975"/>
                </a:lnTo>
                <a:cubicBezTo>
                  <a:pt x="0" y="1780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1780"/>
                  <a:pt x="21600" y="3975"/>
                </a:cubicBezTo>
                <a:lnTo>
                  <a:pt x="21600" y="17625"/>
                </a:lnTo>
                <a:cubicBezTo>
                  <a:pt x="21600" y="19820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9820"/>
                  <a:pt x="0" y="17625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 sz="3600"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運用組織</a:t>
            </a:r>
          </a:p>
        </p:txBody>
      </p:sp>
      <p:sp>
        <p:nvSpPr>
          <p:cNvPr id="263" name="線"/>
          <p:cNvSpPr/>
          <p:nvPr/>
        </p:nvSpPr>
        <p:spPr>
          <a:xfrm flipH="1" flipV="1">
            <a:off x="6675602" y="11435035"/>
            <a:ext cx="6979301" cy="1"/>
          </a:xfrm>
          <a:prstGeom prst="line">
            <a:avLst/>
          </a:prstGeom>
          <a:ln w="50800">
            <a:solidFill>
              <a:srgbClr val="FF93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264" name="フロントライン"/>
          <p:cNvSpPr txBox="1"/>
          <p:nvPr/>
        </p:nvSpPr>
        <p:spPr>
          <a:xfrm>
            <a:off x="4184281" y="11664189"/>
            <a:ext cx="3175001" cy="558801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9300"/>
                </a:solidFill>
              </a:defRPr>
            </a:lvl1pPr>
          </a:lstStyle>
          <a:p>
            <a:r>
              <a:t>フロントライン</a:t>
            </a:r>
          </a:p>
        </p:txBody>
      </p:sp>
      <p:grpSp>
        <p:nvGrpSpPr>
          <p:cNvPr id="267" name="グループ"/>
          <p:cNvGrpSpPr/>
          <p:nvPr/>
        </p:nvGrpSpPr>
        <p:grpSpPr>
          <a:xfrm>
            <a:off x="9648874" y="10418482"/>
            <a:ext cx="571501" cy="901700"/>
            <a:chOff x="0" y="0"/>
            <a:chExt cx="571500" cy="901699"/>
          </a:xfrm>
        </p:grpSpPr>
        <p:sp>
          <p:nvSpPr>
            <p:cNvPr id="265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66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270" name="グループ"/>
          <p:cNvGrpSpPr/>
          <p:nvPr/>
        </p:nvGrpSpPr>
        <p:grpSpPr>
          <a:xfrm>
            <a:off x="11045874" y="10418482"/>
            <a:ext cx="571501" cy="901700"/>
            <a:chOff x="0" y="0"/>
            <a:chExt cx="571500" cy="901699"/>
          </a:xfrm>
        </p:grpSpPr>
        <p:sp>
          <p:nvSpPr>
            <p:cNvPr id="268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69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273" name="グループ"/>
          <p:cNvGrpSpPr/>
          <p:nvPr/>
        </p:nvGrpSpPr>
        <p:grpSpPr>
          <a:xfrm>
            <a:off x="12442874" y="10418482"/>
            <a:ext cx="571501" cy="901700"/>
            <a:chOff x="0" y="0"/>
            <a:chExt cx="571500" cy="901699"/>
          </a:xfrm>
        </p:grpSpPr>
        <p:sp>
          <p:nvSpPr>
            <p:cNvPr id="271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72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276" name="グループ"/>
          <p:cNvGrpSpPr/>
          <p:nvPr/>
        </p:nvGrpSpPr>
        <p:grpSpPr>
          <a:xfrm>
            <a:off x="16026457" y="11527592"/>
            <a:ext cx="508001" cy="825500"/>
            <a:chOff x="0" y="0"/>
            <a:chExt cx="508000" cy="825499"/>
          </a:xfrm>
        </p:grpSpPr>
        <p:sp>
          <p:nvSpPr>
            <p:cNvPr id="274" name="三角形"/>
            <p:cNvSpPr/>
            <p:nvPr/>
          </p:nvSpPr>
          <p:spPr>
            <a:xfrm>
              <a:off x="0" y="317499"/>
              <a:ext cx="508000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75" name="円形"/>
            <p:cNvSpPr/>
            <p:nvPr/>
          </p:nvSpPr>
          <p:spPr>
            <a:xfrm>
              <a:off x="0" y="0"/>
              <a:ext cx="508000" cy="508000"/>
            </a:xfrm>
            <a:prstGeom prst="ellipse">
              <a:avLst/>
            </a:pr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279" name="グループ"/>
          <p:cNvGrpSpPr/>
          <p:nvPr/>
        </p:nvGrpSpPr>
        <p:grpSpPr>
          <a:xfrm>
            <a:off x="5584874" y="10418482"/>
            <a:ext cx="571501" cy="901700"/>
            <a:chOff x="0" y="0"/>
            <a:chExt cx="571500" cy="901699"/>
          </a:xfrm>
        </p:grpSpPr>
        <p:sp>
          <p:nvSpPr>
            <p:cNvPr id="277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78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280" name="(ユーザー企業の)…"/>
          <p:cNvSpPr txBox="1"/>
          <p:nvPr/>
        </p:nvSpPr>
        <p:spPr>
          <a:xfrm>
            <a:off x="4626672" y="9268492"/>
            <a:ext cx="2487905" cy="904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(ユーザー企業の)</a:t>
            </a:r>
          </a:p>
          <a:p>
            <a: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社長</a:t>
            </a:r>
          </a:p>
        </p:txBody>
      </p:sp>
      <p:sp>
        <p:nvSpPr>
          <p:cNvPr id="281" name="組織名"/>
          <p:cNvSpPr txBox="1"/>
          <p:nvPr/>
        </p:nvSpPr>
        <p:spPr>
          <a:xfrm>
            <a:off x="9399637" y="9497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282" name="組織名"/>
          <p:cNvSpPr txBox="1"/>
          <p:nvPr/>
        </p:nvSpPr>
        <p:spPr>
          <a:xfrm>
            <a:off x="10796637" y="9497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283" name="組織名"/>
          <p:cNvSpPr txBox="1"/>
          <p:nvPr/>
        </p:nvSpPr>
        <p:spPr>
          <a:xfrm>
            <a:off x="12193637" y="9497092"/>
            <a:ext cx="10699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組織名</a:t>
            </a:r>
          </a:p>
        </p:txBody>
      </p:sp>
      <p:sp>
        <p:nvSpPr>
          <p:cNvPr id="284" name="氏名"/>
          <p:cNvSpPr txBox="1"/>
          <p:nvPr/>
        </p:nvSpPr>
        <p:spPr>
          <a:xfrm>
            <a:off x="9552037" y="11783092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285" name="氏名"/>
          <p:cNvSpPr txBox="1"/>
          <p:nvPr/>
        </p:nvSpPr>
        <p:spPr>
          <a:xfrm>
            <a:off x="10949037" y="11783092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286" name="氏名"/>
          <p:cNvSpPr txBox="1"/>
          <p:nvPr/>
        </p:nvSpPr>
        <p:spPr>
          <a:xfrm>
            <a:off x="12346037" y="11783092"/>
            <a:ext cx="765176" cy="447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>
              <a:defRPr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氏名</a:t>
            </a:r>
          </a:p>
        </p:txBody>
      </p:sp>
      <p:sp>
        <p:nvSpPr>
          <p:cNvPr id="287" name="組織名…"/>
          <p:cNvSpPr/>
          <p:nvPr/>
        </p:nvSpPr>
        <p:spPr>
          <a:xfrm>
            <a:off x="3564198" y="4440070"/>
            <a:ext cx="10659802" cy="3587637"/>
          </a:xfrm>
          <a:prstGeom prst="rect">
            <a:avLst/>
          </a:prstGeom>
          <a:solidFill>
            <a:srgbClr val="0096FF">
              <a:alpha val="8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pPr marL="416052" indent="-416052" algn="l" defTabSz="747593">
              <a:spcBef>
                <a:spcPts val="2500"/>
              </a:spcBef>
              <a:buSzPct val="75000"/>
              <a:buFont typeface="Helvetica Neue"/>
              <a:buChar char="•"/>
              <a:defRPr sz="3276"/>
            </a:pPr>
            <a:r>
              <a:t>組織名</a:t>
            </a:r>
          </a:p>
          <a:p>
            <a:pPr marL="832104" lvl="1" indent="-416052" algn="l" defTabSz="747593">
              <a:buSzPct val="75000"/>
              <a:buFont typeface="Helvetica Neue"/>
              <a:buChar char="•"/>
              <a:defRPr sz="2548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ラインの上側に組織名をわかりやすく記述します。</a:t>
            </a:r>
          </a:p>
          <a:p>
            <a:pPr marL="416052" indent="-416052" algn="l" defTabSz="747593">
              <a:spcBef>
                <a:spcPts val="1000"/>
              </a:spcBef>
              <a:buSzPct val="75000"/>
              <a:buFont typeface="Helvetica Neue"/>
              <a:buChar char="•"/>
              <a:defRPr sz="3276"/>
            </a:pPr>
            <a:r>
              <a:t>役職名</a:t>
            </a:r>
          </a:p>
          <a:p>
            <a:pPr marL="832104" lvl="1" indent="-416052" algn="l" defTabSz="747593">
              <a:buSzPct val="75000"/>
              <a:buFont typeface="Helvetica Neue"/>
              <a:buChar char="•"/>
              <a:defRPr sz="2548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ラインの上側に役職名をわかりやすく記述します。</a:t>
            </a:r>
          </a:p>
          <a:p>
            <a:pPr marL="416052" indent="-416052" algn="l" defTabSz="747593">
              <a:spcBef>
                <a:spcPts val="1000"/>
              </a:spcBef>
              <a:buSzPct val="75000"/>
              <a:buFont typeface="Helvetica Neue"/>
              <a:buChar char="•"/>
              <a:defRPr sz="3276"/>
            </a:pPr>
            <a:r>
              <a:t>氏名</a:t>
            </a:r>
          </a:p>
          <a:p>
            <a:pPr marL="832104" lvl="1" indent="-416052" algn="l" defTabSz="747593">
              <a:buSzPct val="75000"/>
              <a:buFont typeface="Helvetica Neue"/>
              <a:buChar char="•"/>
              <a:defRPr sz="2548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ラインの下側に氏名(判別できれば氏だけでも可)を記述します。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例: フロントライン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例: フロントライン</a:t>
            </a:r>
          </a:p>
        </p:txBody>
      </p:sp>
      <p:sp>
        <p:nvSpPr>
          <p:cNvPr id="292" name="ワーク1: 3ライン図の作成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t>ワーク1: 3ライン図の作成</a:t>
            </a:r>
          </a:p>
        </p:txBody>
      </p:sp>
      <p:pic>
        <p:nvPicPr>
          <p:cNvPr id="293" name="スクリーンショット 2023-11-02 13.33.38.png" descr="スクリーンショット 2023-11-02 13.33.3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2540000"/>
            <a:ext cx="21792464" cy="1270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4" name="OpsLearn運営チーム"/>
          <p:cNvSpPr/>
          <p:nvPr/>
        </p:nvSpPr>
        <p:spPr>
          <a:xfrm>
            <a:off x="13692066" y="10829804"/>
            <a:ext cx="5034744" cy="800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4743"/>
                </a:moveTo>
                <a:lnTo>
                  <a:pt x="0" y="6857"/>
                </a:lnTo>
                <a:cubicBezTo>
                  <a:pt x="0" y="3070"/>
                  <a:pt x="488" y="0"/>
                  <a:pt x="1090" y="0"/>
                </a:cubicBezTo>
                <a:lnTo>
                  <a:pt x="20510" y="0"/>
                </a:lnTo>
                <a:cubicBezTo>
                  <a:pt x="21112" y="0"/>
                  <a:pt x="21600" y="3070"/>
                  <a:pt x="21600" y="6857"/>
                </a:cubicBezTo>
                <a:lnTo>
                  <a:pt x="21600" y="14743"/>
                </a:lnTo>
                <a:cubicBezTo>
                  <a:pt x="21600" y="18530"/>
                  <a:pt x="21112" y="21600"/>
                  <a:pt x="20510" y="21600"/>
                </a:cubicBezTo>
                <a:lnTo>
                  <a:pt x="1090" y="21600"/>
                </a:lnTo>
                <a:cubicBezTo>
                  <a:pt x="488" y="21600"/>
                  <a:pt x="0" y="18530"/>
                  <a:pt x="0" y="14743"/>
                </a:cubicBezTo>
                <a:close/>
              </a:path>
            </a:pathLst>
          </a:custGeom>
          <a:solidFill>
            <a:srgbClr val="4F8F00">
              <a:alpha val="18000"/>
            </a:srgbClr>
          </a:solidFill>
          <a:ln w="25400">
            <a:solidFill>
              <a:srgbClr val="4F8F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584200">
              <a:defRPr>
                <a:solidFill>
                  <a:srgbClr val="4F8F00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lvl1pPr>
          </a:lstStyle>
          <a:p>
            <a:r>
              <a:t>OpsLearn運営チーム</a:t>
            </a:r>
          </a:p>
        </p:txBody>
      </p:sp>
      <p:grpSp>
        <p:nvGrpSpPr>
          <p:cNvPr id="297" name="グループ"/>
          <p:cNvGrpSpPr/>
          <p:nvPr/>
        </p:nvGrpSpPr>
        <p:grpSpPr>
          <a:xfrm>
            <a:off x="16026457" y="11527592"/>
            <a:ext cx="508001" cy="825500"/>
            <a:chOff x="0" y="0"/>
            <a:chExt cx="508000" cy="825499"/>
          </a:xfrm>
        </p:grpSpPr>
        <p:sp>
          <p:nvSpPr>
            <p:cNvPr id="295" name="三角形"/>
            <p:cNvSpPr/>
            <p:nvPr/>
          </p:nvSpPr>
          <p:spPr>
            <a:xfrm>
              <a:off x="0" y="317499"/>
              <a:ext cx="508000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296" name="円形"/>
            <p:cNvSpPr/>
            <p:nvPr/>
          </p:nvSpPr>
          <p:spPr>
            <a:xfrm>
              <a:off x="0" y="0"/>
              <a:ext cx="508000" cy="508000"/>
            </a:xfrm>
            <a:prstGeom prst="ellipse">
              <a:avLst/>
            </a:prstGeom>
            <a:solidFill>
              <a:srgbClr val="4F8F00"/>
            </a:solidFill>
            <a:ln w="25400" cap="flat">
              <a:solidFill>
                <a:srgbClr val="FFFF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5493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298" name="線"/>
          <p:cNvSpPr/>
          <p:nvPr/>
        </p:nvSpPr>
        <p:spPr>
          <a:xfrm flipH="1" flipV="1">
            <a:off x="6675602" y="11181035"/>
            <a:ext cx="6979301" cy="1"/>
          </a:xfrm>
          <a:prstGeom prst="line">
            <a:avLst/>
          </a:prstGeom>
          <a:ln w="50800">
            <a:solidFill>
              <a:srgbClr val="FF93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defTabSz="584200">
              <a:defRPr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pPr>
            <a:endParaRPr/>
          </a:p>
        </p:txBody>
      </p:sp>
      <p:sp>
        <p:nvSpPr>
          <p:cNvPr id="299" name="フロントライン"/>
          <p:cNvSpPr txBox="1"/>
          <p:nvPr/>
        </p:nvSpPr>
        <p:spPr>
          <a:xfrm>
            <a:off x="4311281" y="11943589"/>
            <a:ext cx="3175001" cy="558801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584200">
              <a:defRPr sz="3200">
                <a:solidFill>
                  <a:srgbClr val="FF9300"/>
                </a:solidFill>
              </a:defRPr>
            </a:lvl1pPr>
          </a:lstStyle>
          <a:p>
            <a:r>
              <a:t>フロントライン</a:t>
            </a:r>
          </a:p>
        </p:txBody>
      </p:sp>
      <p:grpSp>
        <p:nvGrpSpPr>
          <p:cNvPr id="302" name="グループ"/>
          <p:cNvGrpSpPr/>
          <p:nvPr/>
        </p:nvGrpSpPr>
        <p:grpSpPr>
          <a:xfrm>
            <a:off x="9648874" y="10164482"/>
            <a:ext cx="571501" cy="901700"/>
            <a:chOff x="0" y="0"/>
            <a:chExt cx="571500" cy="901699"/>
          </a:xfrm>
        </p:grpSpPr>
        <p:sp>
          <p:nvSpPr>
            <p:cNvPr id="300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01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05" name="グループ"/>
          <p:cNvGrpSpPr/>
          <p:nvPr/>
        </p:nvGrpSpPr>
        <p:grpSpPr>
          <a:xfrm>
            <a:off x="11045874" y="10164482"/>
            <a:ext cx="571501" cy="901700"/>
            <a:chOff x="0" y="0"/>
            <a:chExt cx="571500" cy="901699"/>
          </a:xfrm>
        </p:grpSpPr>
        <p:sp>
          <p:nvSpPr>
            <p:cNvPr id="303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04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08" name="グループ"/>
          <p:cNvGrpSpPr/>
          <p:nvPr/>
        </p:nvGrpSpPr>
        <p:grpSpPr>
          <a:xfrm>
            <a:off x="12442874" y="10164482"/>
            <a:ext cx="571501" cy="901700"/>
            <a:chOff x="0" y="0"/>
            <a:chExt cx="571500" cy="901699"/>
          </a:xfrm>
        </p:grpSpPr>
        <p:sp>
          <p:nvSpPr>
            <p:cNvPr id="306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07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grpSp>
        <p:nvGrpSpPr>
          <p:cNvPr id="311" name="グループ"/>
          <p:cNvGrpSpPr/>
          <p:nvPr/>
        </p:nvGrpSpPr>
        <p:grpSpPr>
          <a:xfrm>
            <a:off x="5584874" y="10164482"/>
            <a:ext cx="571501" cy="901700"/>
            <a:chOff x="0" y="0"/>
            <a:chExt cx="571500" cy="901699"/>
          </a:xfrm>
        </p:grpSpPr>
        <p:sp>
          <p:nvSpPr>
            <p:cNvPr id="309" name="三角形"/>
            <p:cNvSpPr/>
            <p:nvPr/>
          </p:nvSpPr>
          <p:spPr>
            <a:xfrm>
              <a:off x="0" y="330199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  <p:sp>
          <p:nvSpPr>
            <p:cNvPr id="310" name="円形"/>
            <p:cNvSpPr/>
            <p:nvPr/>
          </p:nvSpPr>
          <p:spPr>
            <a:xfrm>
              <a:off x="0" y="0"/>
              <a:ext cx="571500" cy="571500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3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3200">
                  <a:solidFill>
                    <a:srgbClr val="001E57"/>
                  </a:solidFill>
                  <a:latin typeface="ヒラギノ角ゴ Pro W3"/>
                  <a:ea typeface="ヒラギノ角ゴ Pro W3"/>
                  <a:cs typeface="ヒラギノ角ゴ Pro W3"/>
                  <a:sym typeface="ヒラギノ角ゴ Pro W3"/>
                </a:defRPr>
              </a:pPr>
              <a:endParaRPr/>
            </a:p>
          </p:txBody>
        </p:sp>
      </p:grpSp>
      <p:sp>
        <p:nvSpPr>
          <p:cNvPr id="312" name="(受講者)"/>
          <p:cNvSpPr txBox="1"/>
          <p:nvPr/>
        </p:nvSpPr>
        <p:spPr>
          <a:xfrm>
            <a:off x="12092037" y="11364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(受講者)</a:t>
            </a:r>
          </a:p>
        </p:txBody>
      </p:sp>
      <p:sp>
        <p:nvSpPr>
          <p:cNvPr id="313" name="流通システム開発第12部"/>
          <p:cNvSpPr txBox="1"/>
          <p:nvPr/>
        </p:nvSpPr>
        <p:spPr>
          <a:xfrm>
            <a:off x="9449951" y="8617617"/>
            <a:ext cx="386494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流通システム開発第12部</a:t>
            </a:r>
          </a:p>
        </p:txBody>
      </p:sp>
      <p:sp>
        <p:nvSpPr>
          <p:cNvPr id="314" name="部長"/>
          <p:cNvSpPr txBox="1"/>
          <p:nvPr/>
        </p:nvSpPr>
        <p:spPr>
          <a:xfrm>
            <a:off x="9348837" y="9649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部長</a:t>
            </a:r>
          </a:p>
        </p:txBody>
      </p:sp>
      <p:sp>
        <p:nvSpPr>
          <p:cNvPr id="315" name="課長"/>
          <p:cNvSpPr txBox="1"/>
          <p:nvPr/>
        </p:nvSpPr>
        <p:spPr>
          <a:xfrm>
            <a:off x="10745837" y="9649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課長</a:t>
            </a:r>
          </a:p>
        </p:txBody>
      </p:sp>
      <p:sp>
        <p:nvSpPr>
          <p:cNvPr id="316" name="(不定)"/>
          <p:cNvSpPr txBox="1"/>
          <p:nvPr/>
        </p:nvSpPr>
        <p:spPr>
          <a:xfrm>
            <a:off x="12142837" y="9649492"/>
            <a:ext cx="1273176" cy="396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(不定)</a:t>
            </a:r>
          </a:p>
        </p:txBody>
      </p:sp>
      <p:sp>
        <p:nvSpPr>
          <p:cNvPr id="317" name="伊藤忠テクノソリューションズ…"/>
          <p:cNvSpPr txBox="1"/>
          <p:nvPr/>
        </p:nvSpPr>
        <p:spPr>
          <a:xfrm>
            <a:off x="4037697" y="8569992"/>
            <a:ext cx="3665856" cy="777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71437" tIns="71437" rIns="71437" bIns="71437" anchor="ctr">
            <a:spAutoFit/>
          </a:bodyPr>
          <a:lstStyle/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伊藤忠テクノソリューションズ</a:t>
            </a:r>
          </a:p>
          <a:p>
            <a: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pPr>
            <a:r>
              <a:t>株式会社</a:t>
            </a:r>
          </a:p>
        </p:txBody>
      </p:sp>
      <p:sp>
        <p:nvSpPr>
          <p:cNvPr id="318" name="角田様"/>
          <p:cNvSpPr txBox="1"/>
          <p:nvPr/>
        </p:nvSpPr>
        <p:spPr>
          <a:xfrm>
            <a:off x="10695037" y="11364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角田様</a:t>
            </a:r>
          </a:p>
        </p:txBody>
      </p:sp>
      <p:sp>
        <p:nvSpPr>
          <p:cNvPr id="319" name="中澤様"/>
          <p:cNvSpPr txBox="1"/>
          <p:nvPr/>
        </p:nvSpPr>
        <p:spPr>
          <a:xfrm>
            <a:off x="9171037" y="11364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中澤様</a:t>
            </a:r>
          </a:p>
        </p:txBody>
      </p:sp>
      <p:sp>
        <p:nvSpPr>
          <p:cNvPr id="320" name="柘植様"/>
          <p:cNvSpPr txBox="1"/>
          <p:nvPr/>
        </p:nvSpPr>
        <p:spPr>
          <a:xfrm>
            <a:off x="5234037" y="11364152"/>
            <a:ext cx="1270001" cy="396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>
              <a:defRPr sz="20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r>
              <a:t>柘植様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ModernPortfolio">
  <a:themeElements>
    <a:clrScheme name="ModernPortfolio">
      <a:dk1>
        <a:srgbClr val="FFFFFF"/>
      </a:dk1>
      <a:lt1>
        <a:srgbClr val="011993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ヒラギノ角ゴ Pro W6"/>
        <a:ea typeface="ヒラギノ角ゴ Pro W6"/>
        <a:cs typeface="ヒラギノ角ゴ Pro W6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8100" cap="flat">
          <a:solidFill>
            <a:srgbClr val="011993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 W3"/>
            <a:ea typeface="ヒラギノ角ゴ Pro W3"/>
            <a:cs typeface="ヒラギノ角ゴ Pro W3"/>
            <a:sym typeface="ヒラギノ角ゴ Pro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011993"/>
            </a:solidFill>
            <a:effectLst/>
            <a:uFillTx/>
            <a:latin typeface="+mj-lt"/>
            <a:ea typeface="+mj-ea"/>
            <a:cs typeface="+mj-cs"/>
            <a:sym typeface="ヒラギノ角ゴ Pro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ヒラギノ角ゴ Pro W6"/>
        <a:ea typeface="ヒラギノ角ゴ Pro W6"/>
        <a:cs typeface="ヒラギノ角ゴ Pro W6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8100" cap="flat">
          <a:solidFill>
            <a:srgbClr val="011993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ヒラギノ角ゴ Pro W3"/>
            <a:ea typeface="ヒラギノ角ゴ Pro W3"/>
            <a:cs typeface="ヒラギノ角ゴ Pro W3"/>
            <a:sym typeface="ヒラギノ角ゴ Pro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800" b="0" i="0" u="none" strike="noStrike" cap="none" spc="0" normalizeH="0" baseline="0">
            <a:ln>
              <a:noFill/>
            </a:ln>
            <a:solidFill>
              <a:srgbClr val="011993"/>
            </a:solidFill>
            <a:effectLst/>
            <a:uFillTx/>
            <a:latin typeface="+mj-lt"/>
            <a:ea typeface="+mj-ea"/>
            <a:cs typeface="+mj-cs"/>
            <a:sym typeface="ヒラギノ角ゴ Pro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555</Words>
  <Application>Microsoft Macintosh PowerPoint</Application>
  <PresentationFormat>ユーザー設定</PresentationFormat>
  <Paragraphs>209</Paragraphs>
  <Slides>12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0" baseType="lpstr">
      <vt:lpstr>ヒラギノ角ゴ Pro W3</vt:lpstr>
      <vt:lpstr>ヒラギノ角ゴ Pro W6</vt:lpstr>
      <vt:lpstr>ヒラギノ角ゴ ProN W3</vt:lpstr>
      <vt:lpstr>Helvetica Neue</vt:lpstr>
      <vt:lpstr>Helvetica Neue Light</vt:lpstr>
      <vt:lpstr>Menlo Regular</vt:lpstr>
      <vt:lpstr>Microsoft Sans Serif</vt:lpstr>
      <vt:lpstr>ModernPortfolio</vt:lpstr>
      <vt:lpstr>運用のステークホルダー</vt:lpstr>
      <vt:lpstr>ワーク内容</vt:lpstr>
      <vt:lpstr>ワーク1: 3ライン図の作成</vt:lpstr>
      <vt:lpstr>レポートラインの明記</vt:lpstr>
      <vt:lpstr>例: レポートライン</vt:lpstr>
      <vt:lpstr>バックエンドの明記</vt:lpstr>
      <vt:lpstr>例: バックエンド</vt:lpstr>
      <vt:lpstr>フロントラインの明記</vt:lpstr>
      <vt:lpstr>例: フロントライン</vt:lpstr>
      <vt:lpstr>ワークシート</vt:lpstr>
      <vt:lpstr>ワークシート</vt:lpstr>
      <vt:lpstr>ワークシート (例)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運用のステークホルダー</dc:title>
  <cp:lastModifiedBy>波田野裕一</cp:lastModifiedBy>
  <cp:revision>3</cp:revision>
  <dcterms:modified xsi:type="dcterms:W3CDTF">2023-11-12T15:10:48Z</dcterms:modified>
</cp:coreProperties>
</file>